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71" r:id="rId4"/>
    <p:sldId id="269" r:id="rId5"/>
    <p:sldId id="274" r:id="rId6"/>
    <p:sldId id="273" r:id="rId7"/>
    <p:sldId id="270" r:id="rId8"/>
    <p:sldId id="272" r:id="rId9"/>
    <p:sldId id="275" r:id="rId10"/>
    <p:sldId id="276" r:id="rId11"/>
    <p:sldId id="277" r:id="rId12"/>
    <p:sldId id="278" r:id="rId13"/>
    <p:sldId id="279" r:id="rId14"/>
    <p:sldId id="282" r:id="rId15"/>
    <p:sldId id="283" r:id="rId16"/>
    <p:sldId id="285" r:id="rId17"/>
    <p:sldId id="284" r:id="rId18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6E5039-CAB9-46BA-9191-58B995E8C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31CEB0-315D-4C05-B6DE-C2CAA5FBF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DD0F83-F891-46DA-BF2F-08425141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EDBC9-C5C1-4B21-B36F-834909B2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2663BE-7EB1-4986-93EF-AD2A72CF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937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3D7C8-1C89-4802-AEAD-454B50BA9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0D9448E-00AB-49DB-8E25-02F742D4C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C5E4BC-2CAD-4B2C-9A0D-B5D93349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27F4B8-48F7-4979-A6BA-87BB8EE0F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9FFD48-A9C8-488E-8D74-8CAAF7DC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3564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ABABB56-71D1-487B-82E5-839AF3277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F38A52C-4F31-49DB-94B2-89ADF295D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6A52C7-ED5E-49B2-94DA-607365EAB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0A012D-38F7-4800-859C-6C40B70B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C54F5DB-42D9-4C4B-9618-C73C239F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107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CDBCEF-F71E-49A9-BE19-58A00382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776D3C-0044-42ED-B5E0-646FA097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10317F-0E00-4DB5-BCA0-AC15CE411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05304F7-251E-43AB-A6BF-5B9F00F0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1AE31BE-D0BA-407A-9828-A5F18C630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531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BF78CF-C7AB-4F49-B127-3CA6752A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788FF3-5C2F-4EF4-9976-A93F82B75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CE59D2-0537-444C-B918-2CDDF2C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45ADD0C-8B8A-45F1-A962-F1DEE0F0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738B6B-4743-4FAC-AEBA-9E76FD24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867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046082-A00A-4391-B1AF-6A6D0A35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1EAA48-D2FC-40A7-B029-777967260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32A459A-9F0A-4484-BA24-B8DD66AB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E4A59E3-A0B7-4825-A7D6-1A8497908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4411973-7CCF-420B-A124-782E141E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6391605-6702-4380-93A1-5CD99641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5837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6DD0D-7CBA-465F-9D0A-FD3AACC8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8A6291-3C8D-445C-ABCC-304387E75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43F74AC-99F3-435E-BCA6-1E33A69F1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9084B33-DC71-47D9-A33A-F33EC61BA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E5C5C4A-31B5-4BE5-B289-9869946D7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9CC815E-2F72-4A0A-B94D-4B91BADE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3DB2E1D-CB73-486B-B59A-842AD700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FCCFB71-18F7-4EB8-9307-D9E4BDA8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4262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42A8E5-21CF-46B9-A885-1A118054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804415-D065-4757-B774-73AC4AF5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28AEF81-E1EF-4A47-9957-2C42A2D6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865F027-5218-4945-87B2-266478E5C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8013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C06EA38-C518-4E9F-8EA9-F0CAFEEA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6D79D2-112B-4E2A-97D5-CC2DDB58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08306F-797A-4A20-81C8-B979AE9C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74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3650F-F5BF-481D-B960-97D3EE07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1965D9-03BB-4353-9646-A33B652C5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9B1CDA-ADF4-4D06-841F-F540D1E2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C93C287-23BE-4562-811F-8D1666D3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CCD3B6C-D96F-4276-AEEA-F6521A85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C9D0F0C-141D-4C7A-9A85-93022607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9756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954024-C599-4411-A318-2179406F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3B5995B-0B44-41DE-BDDC-48E08DBDC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989159-608F-4051-81A0-9DCB1D61F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E95BE6B-1FE0-419D-A74B-27C6A45B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F4B7FEB-2ECE-47C5-BE8C-1647F43C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5DE0731-B7E2-475B-B17B-25F5917F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6960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5764BB3-56A7-4FC1-86EB-EF63A66E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AF5280-F14E-463E-A82B-182C8E23A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2BE4EA-4D2D-4B86-A8F7-9FD735D22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F7B0C-3C7B-4D7C-B6D6-D6B54B627131}" type="datetimeFigureOut">
              <a:rPr lang="zh-HK" altLang="en-US" smtClean="0"/>
              <a:t>26/2/2022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B901B4-4EED-4E54-A81F-A0A43B363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E36187-4D3D-44E2-8B76-71FB94CCF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FBFFF-810E-4EA6-942D-F3DB58402F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7553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youtu.be/14ZfqAn6YU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www.youtube.com/watch?v=4IV437oR-T0&amp;t=27s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8bPgDiUepQ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95FE4C4-EC13-4B87-86C4-5061A43DC53A}"/>
              </a:ext>
            </a:extLst>
          </p:cNvPr>
          <p:cNvSpPr txBox="1"/>
          <p:nvPr/>
        </p:nvSpPr>
        <p:spPr>
          <a:xfrm>
            <a:off x="327349" y="386045"/>
            <a:ext cx="4970877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66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海洋保育</a:t>
            </a:r>
            <a:r>
              <a:rPr lang="en-US" altLang="zh-TW" sz="66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</a:t>
            </a:r>
            <a:r>
              <a:rPr lang="zh-TW" altLang="en-US" sz="66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lang="en-US" altLang="zh-TW" sz="66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)</a:t>
            </a:r>
            <a:endParaRPr lang="en-US" altLang="zh-HK" sz="66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A2C8856-51B8-498C-BCC9-880D7576FB4D}"/>
              </a:ext>
            </a:extLst>
          </p:cNvPr>
          <p:cNvSpPr txBox="1"/>
          <p:nvPr/>
        </p:nvSpPr>
        <p:spPr>
          <a:xfrm>
            <a:off x="327349" y="1603513"/>
            <a:ext cx="48107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800" dirty="0">
                <a:solidFill>
                  <a:srgbClr val="00B0F0"/>
                </a:solidFill>
                <a:latin typeface="Kristen ITC" panose="03050502040202030202" pitchFamily="66" charset="0"/>
              </a:rPr>
              <a:t>Marine conservation(2)</a:t>
            </a:r>
            <a:endParaRPr lang="en-US" altLang="zh-HK" sz="4000" dirty="0">
              <a:solidFill>
                <a:srgbClr val="00B0F0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FA0DCA-9C11-4B04-B38B-0A552AFB4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90" y="1000621"/>
            <a:ext cx="4970876" cy="49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96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腔腸動物, 珊瑚蟲, 珊瑚 的圖片&#10;&#10;自動產生的描述">
            <a:extLst>
              <a:ext uri="{FF2B5EF4-FFF2-40B4-BE49-F238E27FC236}">
                <a16:creationId xmlns:a16="http://schemas.microsoft.com/office/drawing/2014/main" id="{27CF27B0-16AC-4270-BE2A-A8473BBAB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8" r="8489" b="31937"/>
          <a:stretch/>
        </p:blipFill>
        <p:spPr>
          <a:xfrm>
            <a:off x="312273" y="691324"/>
            <a:ext cx="6231547" cy="415064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E8A3D69-F9E7-43BA-A6ED-5E54F1B30DF2}"/>
              </a:ext>
            </a:extLst>
          </p:cNvPr>
          <p:cNvSpPr txBox="1"/>
          <p:nvPr/>
        </p:nvSpPr>
        <p:spPr>
          <a:xfrm>
            <a:off x="2348182" y="4959476"/>
            <a:ext cx="1741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九尾狐珊瑚 </a:t>
            </a:r>
            <a:endParaRPr lang="zh-HK" altLang="en-US" sz="2400" dirty="0"/>
          </a:p>
        </p:txBody>
      </p:sp>
      <p:pic>
        <p:nvPicPr>
          <p:cNvPr id="9" name="圖片 8" descr="一張含有 軟體動物, 無脊椎動物, 蛤蜊 的圖片&#10;&#10;自動產生的描述">
            <a:extLst>
              <a:ext uri="{FF2B5EF4-FFF2-40B4-BE49-F238E27FC236}">
                <a16:creationId xmlns:a16="http://schemas.microsoft.com/office/drawing/2014/main" id="{DBF8BB58-73EB-4DF4-9778-F6394DEDD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39478" r="22007" b="25966"/>
          <a:stretch/>
        </p:blipFill>
        <p:spPr>
          <a:xfrm>
            <a:off x="6754623" y="691324"/>
            <a:ext cx="5125104" cy="449898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5409C71-1DEB-4DEC-A206-D5333FA65B00}"/>
              </a:ext>
            </a:extLst>
          </p:cNvPr>
          <p:cNvSpPr txBox="1"/>
          <p:nvPr/>
        </p:nvSpPr>
        <p:spPr>
          <a:xfrm>
            <a:off x="8448453" y="5190308"/>
            <a:ext cx="1679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火柴珊瑚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61507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大自然, 礁石, 海底 的圖片&#10;&#10;自動產生的描述">
            <a:extLst>
              <a:ext uri="{FF2B5EF4-FFF2-40B4-BE49-F238E27FC236}">
                <a16:creationId xmlns:a16="http://schemas.microsoft.com/office/drawing/2014/main" id="{3DA57A19-3B78-410A-84B8-76CE4F755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42920" r="19524" b="25461"/>
          <a:stretch/>
        </p:blipFill>
        <p:spPr>
          <a:xfrm>
            <a:off x="461553" y="583473"/>
            <a:ext cx="5129349" cy="452910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2103A24-4CA4-48A5-997E-2B19B53DEBF8}"/>
              </a:ext>
            </a:extLst>
          </p:cNvPr>
          <p:cNvSpPr txBox="1"/>
          <p:nvPr/>
        </p:nvSpPr>
        <p:spPr>
          <a:xfrm>
            <a:off x="2020388" y="5190253"/>
            <a:ext cx="151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皮革珊瑚 </a:t>
            </a:r>
            <a:endParaRPr lang="zh-HK" altLang="en-US" dirty="0"/>
          </a:p>
        </p:txBody>
      </p:sp>
      <p:pic>
        <p:nvPicPr>
          <p:cNvPr id="11" name="圖片 10" descr="一張含有 礁石, 大自然, 海底 的圖片&#10;&#10;自動產生的描述">
            <a:extLst>
              <a:ext uri="{FF2B5EF4-FFF2-40B4-BE49-F238E27FC236}">
                <a16:creationId xmlns:a16="http://schemas.microsoft.com/office/drawing/2014/main" id="{46DAA61E-E0C6-422E-9B15-FDC80AB30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47365" r="38487" b="28889"/>
          <a:stretch/>
        </p:blipFill>
        <p:spPr>
          <a:xfrm>
            <a:off x="6217920" y="789682"/>
            <a:ext cx="5129348" cy="411668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E7D4E76-960A-4B15-9A32-73279EDAFC3C}"/>
              </a:ext>
            </a:extLst>
          </p:cNvPr>
          <p:cNvSpPr txBox="1"/>
          <p:nvPr/>
        </p:nvSpPr>
        <p:spPr>
          <a:xfrm>
            <a:off x="8207829" y="4959420"/>
            <a:ext cx="1611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豬腰珊瑚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52281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52F8DB6-7F28-452E-AC8A-D9B8B62ED09A}"/>
              </a:ext>
            </a:extLst>
          </p:cNvPr>
          <p:cNvSpPr txBox="1"/>
          <p:nvPr/>
        </p:nvSpPr>
        <p:spPr>
          <a:xfrm>
            <a:off x="468154" y="34468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魚類及其他生物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多樣 的圖片&#10;&#10;自動產生的描述">
            <a:extLst>
              <a:ext uri="{FF2B5EF4-FFF2-40B4-BE49-F238E27FC236}">
                <a16:creationId xmlns:a16="http://schemas.microsoft.com/office/drawing/2014/main" id="{215576DB-81C8-4BD4-BA1F-FCE26D7EA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32786" r="37500" b="23106"/>
          <a:stretch/>
        </p:blipFill>
        <p:spPr>
          <a:xfrm>
            <a:off x="617544" y="1255965"/>
            <a:ext cx="2334662" cy="216141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30BAFC8-9423-43E7-986B-3162F84FCE53}"/>
              </a:ext>
            </a:extLst>
          </p:cNvPr>
          <p:cNvSpPr txBox="1"/>
          <p:nvPr/>
        </p:nvSpPr>
        <p:spPr>
          <a:xfrm>
            <a:off x="1044646" y="3440617"/>
            <a:ext cx="1480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食苔螺</a:t>
            </a:r>
            <a:endParaRPr lang="zh-HK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537C201-C875-4D06-BD0E-BF5F05866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4" t="31468" r="19554" b="7797"/>
          <a:stretch/>
        </p:blipFill>
        <p:spPr>
          <a:xfrm>
            <a:off x="3244069" y="3902281"/>
            <a:ext cx="4672022" cy="285113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8C4AE85-A5D8-4066-9F67-8FAB4463F499}"/>
              </a:ext>
            </a:extLst>
          </p:cNvPr>
          <p:cNvSpPr txBox="1"/>
          <p:nvPr/>
        </p:nvSpPr>
        <p:spPr>
          <a:xfrm>
            <a:off x="7954942" y="6291751"/>
            <a:ext cx="1360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沙海星 </a:t>
            </a:r>
            <a:endParaRPr lang="zh-HK" altLang="en-US" dirty="0"/>
          </a:p>
        </p:txBody>
      </p:sp>
      <p:pic>
        <p:nvPicPr>
          <p:cNvPr id="12" name="Picture 4" descr="無脊椎動物的焦點——清潔蝦- 每日頭條">
            <a:extLst>
              <a:ext uri="{FF2B5EF4-FFF2-40B4-BE49-F238E27FC236}">
                <a16:creationId xmlns:a16="http://schemas.microsoft.com/office/drawing/2014/main" id="{6E20913C-C21B-4CEA-BA72-0536EEAA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92" y="365622"/>
            <a:ext cx="5090572" cy="338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837B9EC-BB1B-4035-82CA-A8FEDE70BACA}"/>
              </a:ext>
            </a:extLst>
          </p:cNvPr>
          <p:cNvSpPr txBox="1"/>
          <p:nvPr/>
        </p:nvSpPr>
        <p:spPr>
          <a:xfrm>
            <a:off x="10050456" y="3366058"/>
            <a:ext cx="152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醫生蝦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3872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黄尾蓝魔">
            <a:extLst>
              <a:ext uri="{FF2B5EF4-FFF2-40B4-BE49-F238E27FC236}">
                <a16:creationId xmlns:a16="http://schemas.microsoft.com/office/drawing/2014/main" id="{0D466742-2303-4791-8E53-4D0F205E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90" y="965777"/>
            <a:ext cx="5263474" cy="309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538DD43-4575-4225-91C5-6185DCE2FCE2}"/>
              </a:ext>
            </a:extLst>
          </p:cNvPr>
          <p:cNvSpPr txBox="1"/>
          <p:nvPr/>
        </p:nvSpPr>
        <p:spPr>
          <a:xfrm>
            <a:off x="2508068" y="4055879"/>
            <a:ext cx="2124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黃尾藍魔魚</a:t>
            </a:r>
            <a:endParaRPr lang="zh-HK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DD27A3E-ACA2-4F75-8523-977307D0A955}"/>
              </a:ext>
            </a:extLst>
          </p:cNvPr>
          <p:cNvSpPr txBox="1"/>
          <p:nvPr/>
        </p:nvSpPr>
        <p:spPr>
          <a:xfrm>
            <a:off x="8314078" y="4717228"/>
            <a:ext cx="1489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睡衣魚</a:t>
            </a:r>
            <a:endParaRPr lang="zh-HK" altLang="en-US" dirty="0"/>
          </a:p>
        </p:txBody>
      </p:sp>
      <p:pic>
        <p:nvPicPr>
          <p:cNvPr id="7" name="圖片 6" descr="一張含有 水族館, 船隻, 海底 的圖片&#10;&#10;自動產生的描述">
            <a:extLst>
              <a:ext uri="{FF2B5EF4-FFF2-40B4-BE49-F238E27FC236}">
                <a16:creationId xmlns:a16="http://schemas.microsoft.com/office/drawing/2014/main" id="{939DF5D6-19AD-475F-8EAE-64BDDCC92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1" t="23532" r="26696" b="32024"/>
          <a:stretch/>
        </p:blipFill>
        <p:spPr>
          <a:xfrm>
            <a:off x="6426925" y="738790"/>
            <a:ext cx="5263473" cy="36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FB3FFEF0-A8BA-444B-AE38-893F8DFE62A3}"/>
              </a:ext>
            </a:extLst>
          </p:cNvPr>
          <p:cNvSpPr txBox="1"/>
          <p:nvPr/>
        </p:nvSpPr>
        <p:spPr>
          <a:xfrm>
            <a:off x="2202871" y="4375008"/>
            <a:ext cx="152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公子小丑 </a:t>
            </a:r>
            <a:endParaRPr lang="zh-HK" altLang="en-US" dirty="0"/>
          </a:p>
        </p:txBody>
      </p:sp>
      <p:pic>
        <p:nvPicPr>
          <p:cNvPr id="16386" name="Picture 2" descr="眼斑双锯鱼:长期和海葵共生(因形似丑角被称小丑鱼)">
            <a:extLst>
              <a:ext uri="{FF2B5EF4-FFF2-40B4-BE49-F238E27FC236}">
                <a16:creationId xmlns:a16="http://schemas.microsoft.com/office/drawing/2014/main" id="{61090D94-52EC-4776-B7D3-A16FC845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85" y="1352287"/>
            <a:ext cx="4395651" cy="293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DF96D2A-E14E-474A-968A-349800AFFCA7}"/>
              </a:ext>
            </a:extLst>
          </p:cNvPr>
          <p:cNvSpPr txBox="1"/>
          <p:nvPr/>
        </p:nvSpPr>
        <p:spPr>
          <a:xfrm>
            <a:off x="8382001" y="4144176"/>
            <a:ext cx="1258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蕃茄魚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390" name="Picture 6" descr="番茄小丑鱼_红小丑鱼_白条海葵鱼_白条双锯鱼百科图片_饲养繁殖_雌雄鉴别_Sbike">
            <a:extLst>
              <a:ext uri="{FF2B5EF4-FFF2-40B4-BE49-F238E27FC236}">
                <a16:creationId xmlns:a16="http://schemas.microsoft.com/office/drawing/2014/main" id="{9D49A917-6B94-42E2-A586-C95CCA05D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" b="10391"/>
          <a:stretch/>
        </p:blipFill>
        <p:spPr bwMode="auto">
          <a:xfrm>
            <a:off x="6874231" y="1465586"/>
            <a:ext cx="4073236" cy="25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8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2AB9ADA-3F67-479D-BF79-75CFC0B93F98}"/>
              </a:ext>
            </a:extLst>
          </p:cNvPr>
          <p:cNvSpPr txBox="1"/>
          <p:nvPr/>
        </p:nvSpPr>
        <p:spPr>
          <a:xfrm>
            <a:off x="1968137" y="3809944"/>
            <a:ext cx="1680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四間魔魚</a:t>
            </a:r>
            <a:endParaRPr lang="zh-HK" altLang="en-US" dirty="0"/>
          </a:p>
        </p:txBody>
      </p:sp>
      <p:pic>
        <p:nvPicPr>
          <p:cNvPr id="14338" name="Picture 2" descr="觀賞魚」海水小百科—四間雀- 每日頭條">
            <a:extLst>
              <a:ext uri="{FF2B5EF4-FFF2-40B4-BE49-F238E27FC236}">
                <a16:creationId xmlns:a16="http://schemas.microsoft.com/office/drawing/2014/main" id="{042E9DE5-867A-48EA-894F-64D32F66F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" b="10403"/>
          <a:stretch/>
        </p:blipFill>
        <p:spPr bwMode="auto">
          <a:xfrm>
            <a:off x="641033" y="937669"/>
            <a:ext cx="4437100" cy="269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9A08A19-4C51-41E9-AB6A-D348FDAC73D0}"/>
              </a:ext>
            </a:extLst>
          </p:cNvPr>
          <p:cNvSpPr txBox="1"/>
          <p:nvPr/>
        </p:nvSpPr>
        <p:spPr>
          <a:xfrm>
            <a:off x="8316686" y="4341276"/>
            <a:ext cx="119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黑吊魚 </a:t>
            </a:r>
            <a:endParaRPr lang="zh-HK" altLang="en-US" sz="2400" dirty="0"/>
          </a:p>
        </p:txBody>
      </p:sp>
      <p:pic>
        <p:nvPicPr>
          <p:cNvPr id="14340" name="Picture 4" descr="沖繩潛水~~魚類介紹~~黑背鼻魚| 沖繩| 青洞潛水・青洞浮潛| 全程中文教學–黑潮潛水in沖繩">
            <a:extLst>
              <a:ext uri="{FF2B5EF4-FFF2-40B4-BE49-F238E27FC236}">
                <a16:creationId xmlns:a16="http://schemas.microsoft.com/office/drawing/2014/main" id="{A972CDE6-77EC-4A87-A418-1CC90222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26971"/>
            <a:ext cx="5062130" cy="33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64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919BDED-3940-4CC5-B073-2C27D2FEE15A}"/>
              </a:ext>
            </a:extLst>
          </p:cNvPr>
          <p:cNvSpPr txBox="1"/>
          <p:nvPr/>
        </p:nvSpPr>
        <p:spPr>
          <a:xfrm>
            <a:off x="2051699" y="4128765"/>
            <a:ext cx="1097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狐狸魚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410" name="Picture 2" descr="狐狸魚怎樣養殖背脊上有劇毒養殖要小心- 社會萬象專區">
            <a:extLst>
              <a:ext uri="{FF2B5EF4-FFF2-40B4-BE49-F238E27FC236}">
                <a16:creationId xmlns:a16="http://schemas.microsoft.com/office/drawing/2014/main" id="{084C66F2-884A-4D1F-B723-5F38803B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9" y="1144500"/>
            <a:ext cx="4300580" cy="28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黑丝绒倒吊_丝绒倒吊_丹麦倒吊_黑三角倒吊_黑长嘴倒吊_黑高鳍刺尾鱼百科图片_饲养繁殖_雌雄鉴别_Sbike">
            <a:extLst>
              <a:ext uri="{FF2B5EF4-FFF2-40B4-BE49-F238E27FC236}">
                <a16:creationId xmlns:a16="http://schemas.microsoft.com/office/drawing/2014/main" id="{9C93D659-255D-4A35-B256-CE17E8C8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64" y="68349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7F20A86-6FCF-4EB7-869C-B2F439BCB60F}"/>
              </a:ext>
            </a:extLst>
          </p:cNvPr>
          <p:cNvSpPr txBox="1"/>
          <p:nvPr/>
        </p:nvSpPr>
        <p:spPr>
          <a:xfrm>
            <a:off x="4837613" y="533079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蕃茄魚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73C4A1-03D6-4CD5-80EB-04082A1407BE}"/>
              </a:ext>
            </a:extLst>
          </p:cNvPr>
          <p:cNvSpPr txBox="1"/>
          <p:nvPr/>
        </p:nvSpPr>
        <p:spPr>
          <a:xfrm>
            <a:off x="7884425" y="4590430"/>
            <a:ext cx="1687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丹麥吊魚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45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919BDED-3940-4CC5-B073-2C27D2FEE15A}"/>
              </a:ext>
            </a:extLst>
          </p:cNvPr>
          <p:cNvSpPr txBox="1"/>
          <p:nvPr/>
        </p:nvSpPr>
        <p:spPr>
          <a:xfrm>
            <a:off x="635725" y="1430132"/>
            <a:ext cx="8055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你能從影片中找到剛才介紹過的生物嗎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C105B1F-5BF6-4FE6-979A-673B0E487A45}"/>
              </a:ext>
            </a:extLst>
          </p:cNvPr>
          <p:cNvSpPr txBox="1"/>
          <p:nvPr/>
        </p:nvSpPr>
        <p:spPr>
          <a:xfrm>
            <a:off x="696685" y="9838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>
                <a:hlinkClick r:id="rId2"/>
              </a:rPr>
              <a:t>https://youtu.be/14ZfqAn6YUo</a:t>
            </a:r>
            <a:endParaRPr lang="zh-HK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A94A2A-C735-4F05-90FD-0DA6993BAE26}"/>
              </a:ext>
            </a:extLst>
          </p:cNvPr>
          <p:cNvSpPr txBox="1"/>
          <p:nvPr/>
        </p:nvSpPr>
        <p:spPr>
          <a:xfrm>
            <a:off x="551014" y="337501"/>
            <a:ext cx="8055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省德魚樂無窮</a:t>
            </a:r>
            <a:endParaRPr lang="zh-HK" altLang="en-US" sz="36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水族館, 室內, 船隻, 礁石 的圖片&#10;&#10;自動產生的描述">
            <a:extLst>
              <a:ext uri="{FF2B5EF4-FFF2-40B4-BE49-F238E27FC236}">
                <a16:creationId xmlns:a16="http://schemas.microsoft.com/office/drawing/2014/main" id="{AB2242BC-FF5C-4B94-8572-91AA047A8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13" b="7875"/>
          <a:stretch/>
        </p:blipFill>
        <p:spPr>
          <a:xfrm>
            <a:off x="775062" y="2153431"/>
            <a:ext cx="8490857" cy="44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7377AB5-0C30-4A2F-9639-5C6DF8BC1E39}"/>
              </a:ext>
            </a:extLst>
          </p:cNvPr>
          <p:cNvSpPr txBox="1"/>
          <p:nvPr/>
        </p:nvSpPr>
        <p:spPr>
          <a:xfrm>
            <a:off x="538125" y="29450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4400" b="1" i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認識海洋世界</a:t>
            </a:r>
          </a:p>
        </p:txBody>
      </p:sp>
      <p:sp>
        <p:nvSpPr>
          <p:cNvPr id="7" name="文字方塊 6">
            <a:hlinkClick r:id="rId2"/>
            <a:extLst>
              <a:ext uri="{FF2B5EF4-FFF2-40B4-BE49-F238E27FC236}">
                <a16:creationId xmlns:a16="http://schemas.microsoft.com/office/drawing/2014/main" id="{A2456005-F9E6-4DD8-9256-13E06BC05EB2}"/>
              </a:ext>
            </a:extLst>
          </p:cNvPr>
          <p:cNvSpPr txBox="1"/>
          <p:nvPr/>
        </p:nvSpPr>
        <p:spPr>
          <a:xfrm>
            <a:off x="618310" y="42128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>
                <a:hlinkClick r:id="rId2"/>
              </a:rPr>
              <a:t>https://www.youtube.com/watch?v=4IV437oR-T0&amp;t=27s</a:t>
            </a:r>
            <a:endParaRPr lang="zh-HK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6391615-60BB-410E-9FF3-9FB37B7820AD}"/>
              </a:ext>
            </a:extLst>
          </p:cNvPr>
          <p:cNvSpPr txBox="1"/>
          <p:nvPr/>
        </p:nvSpPr>
        <p:spPr>
          <a:xfrm>
            <a:off x="618310" y="382619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大自然逐樣講：活潑的石珊瑚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07FEAC-8585-4919-B164-788C819D2412}"/>
              </a:ext>
            </a:extLst>
          </p:cNvPr>
          <p:cNvSpPr txBox="1"/>
          <p:nvPr/>
        </p:nvSpPr>
        <p:spPr>
          <a:xfrm>
            <a:off x="538125" y="114089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4000" b="1" i="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珊瑚是動物還是植物</a:t>
            </a:r>
            <a:r>
              <a:rPr lang="en-US" altLang="zh-TW" sz="4000" b="1" i="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000" b="1" i="0" dirty="0">
              <a:solidFill>
                <a:srgbClr val="0070C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4BAB97-3F3D-43E3-B0BB-8FFA3CBBF881}"/>
              </a:ext>
            </a:extLst>
          </p:cNvPr>
          <p:cNvSpPr txBox="1"/>
          <p:nvPr/>
        </p:nvSpPr>
        <p:spPr>
          <a:xfrm>
            <a:off x="538125" y="1997838"/>
            <a:ext cx="10687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香港水域發現了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種石珊瑚，比加勒比海的品種還要多。珊瑚究竟是</a:t>
            </a:r>
            <a:r>
              <a:rPr lang="zh-TW" altLang="en-US" sz="3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，抑或是</a:t>
            </a:r>
            <a:r>
              <a:rPr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？珊瑚除了會用觸手覓食、互相攻擊，竟然還懂得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「生蛋」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繁殖？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珊瑚gif_万图壁纸网">
            <a:extLst>
              <a:ext uri="{FF2B5EF4-FFF2-40B4-BE49-F238E27FC236}">
                <a16:creationId xmlns:a16="http://schemas.microsoft.com/office/drawing/2014/main" id="{7BF51C67-DC1B-4690-94AD-F9FC5F9C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46" y="2982473"/>
            <a:ext cx="3675017" cy="36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7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7C435A3-7801-470E-817C-990B73A1B01B}"/>
              </a:ext>
            </a:extLst>
          </p:cNvPr>
          <p:cNvSpPr txBox="1"/>
          <p:nvPr/>
        </p:nvSpPr>
        <p:spPr>
          <a:xfrm>
            <a:off x="365762" y="277017"/>
            <a:ext cx="336586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雖然珊瑚長得像樹又像仙人掌，令不少人以為牠是植物，但其實珊瑚是</a:t>
            </a:r>
            <a:r>
              <a:rPr lang="zh-TW" altLang="en-US" sz="2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動物</a:t>
            </a:r>
            <a:r>
              <a:rPr lang="zh-TW" altLang="en-US" sz="2800" b="1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，充滿生氣，會生長也會動！珊瑚屬於</a:t>
            </a:r>
            <a:r>
              <a:rPr lang="zh-TW" altLang="en-US" sz="2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腔腸動物</a:t>
            </a:r>
            <a:r>
              <a:rPr lang="zh-TW" altLang="en-US" sz="2800" b="1" i="0" dirty="0">
                <a:solidFill>
                  <a:srgbClr val="00206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，身體對稱，體內是空心的腔腸，只有一個孔口，同時用於攝食和排泄。一般所指的「珊瑚」就是指「石珊瑚」，是最常見的珊瑚類別，會組成珊瑚礁。</a:t>
            </a:r>
            <a:endParaRPr lang="zh-HK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9ED7CD-3D2A-4B90-A3A9-9E0DA023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31" y="379933"/>
            <a:ext cx="8604069" cy="60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6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C16157C-A6F9-4F21-9196-856F2ED3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0" y="2355211"/>
            <a:ext cx="4563019" cy="22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58A4966-8AB0-4435-AF5A-0A94FB2D1E7C}"/>
              </a:ext>
            </a:extLst>
          </p:cNvPr>
          <p:cNvSpPr txBox="1"/>
          <p:nvPr/>
        </p:nvSpPr>
        <p:spPr>
          <a:xfrm>
            <a:off x="592182" y="590064"/>
            <a:ext cx="94923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活珊瑚本身是</a:t>
            </a:r>
            <a:r>
              <a:rPr lang="zh-TW" alt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透明的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，組織柔軟，珊瑚豐富的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zh-TW" altLang="en-US" sz="2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其實來自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共生藻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。共生藻生長於珊瑚杯內，會進行</a:t>
            </a:r>
            <a:r>
              <a:rPr lang="zh-TW" altLang="en-US" sz="3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光合作用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，為珊瑚提供養分。</a:t>
            </a:r>
            <a:endParaRPr lang="zh-HK" altLang="en-US" sz="28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7F578B-A13A-4B72-9008-363CF2D027CC}"/>
              </a:ext>
            </a:extLst>
          </p:cNvPr>
          <p:cNvSpPr txBox="1"/>
          <p:nvPr/>
        </p:nvSpPr>
        <p:spPr>
          <a:xfrm>
            <a:off x="775063" y="28251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dirty="0">
                <a:hlinkClick r:id="rId3"/>
              </a:rPr>
              <a:t>https://www.youtube.com/watch?v=b8bPgDiUepQ</a:t>
            </a:r>
            <a:endParaRPr lang="zh-HK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38BB7A6-F888-4979-8940-6BE42A4132AE}"/>
              </a:ext>
            </a:extLst>
          </p:cNvPr>
          <p:cNvSpPr txBox="1"/>
          <p:nvPr/>
        </p:nvSpPr>
        <p:spPr>
          <a:xfrm>
            <a:off x="592182" y="241884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「地球科學」之 光合作用</a:t>
            </a:r>
            <a:endParaRPr lang="zh-HK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8440F1B-A83F-47D0-9F71-7A22860FE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2" y="3351984"/>
            <a:ext cx="5930810" cy="33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1444DEE-8DE4-4DF3-8075-BFF8FCB8FFFD}"/>
              </a:ext>
            </a:extLst>
          </p:cNvPr>
          <p:cNvSpPr txBox="1"/>
          <p:nvPr/>
        </p:nvSpPr>
        <p:spPr>
          <a:xfrm>
            <a:off x="679269" y="1289595"/>
            <a:ext cx="447620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珊瑚是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濾食性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海洋動物，主要濾食小型浮游生物及吸收海水裏的營養。另外身體裏有大量蟲黄藻提供珊瑚所需養份，當我們人工飼養的時候需要給予良好的燈光照射，等牠們能夠做光合作用製造蟲黃藻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D7707C-854E-4DF9-B520-ED57B13C6B05}"/>
              </a:ext>
            </a:extLst>
          </p:cNvPr>
          <p:cNvSpPr txBox="1"/>
          <p:nvPr/>
        </p:nvSpPr>
        <p:spPr>
          <a:xfrm>
            <a:off x="679269" y="4771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珊瑚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食甚麼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Animated Coral GIFs | Tenor">
            <a:extLst>
              <a:ext uri="{FF2B5EF4-FFF2-40B4-BE49-F238E27FC236}">
                <a16:creationId xmlns:a16="http://schemas.microsoft.com/office/drawing/2014/main" id="{F14923B3-320F-490C-8DB5-C43589E7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37" y="1810295"/>
            <a:ext cx="4918438" cy="38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63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D8B4CD2-0DDA-41F2-89EC-F3B504322DBD}"/>
              </a:ext>
            </a:extLst>
          </p:cNvPr>
          <p:cNvSpPr txBox="1"/>
          <p:nvPr/>
        </p:nvSpPr>
        <p:spPr>
          <a:xfrm>
            <a:off x="418012" y="639177"/>
            <a:ext cx="64791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3600" b="1" i="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珊瑚對海洋的重要性？</a:t>
            </a:r>
            <a:endParaRPr lang="en-US" altLang="zh-TW" sz="3600" b="1" i="0" dirty="0">
              <a:solidFill>
                <a:srgbClr val="0070C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3600" b="1" i="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8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「珊瑚」對於整個海洋生態系有著不可或缺的重要性！由許多珊瑚長年累積造成的珊瑚礁是許多海洋生物安全的</a:t>
            </a:r>
            <a:r>
              <a:rPr lang="zh-TW" altLang="en-US" sz="2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避風港</a:t>
            </a:r>
            <a:r>
              <a:rPr lang="zh-TW" altLang="en-US" sz="28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，各式各樣的大小生物在珊瑚礁裡</a:t>
            </a:r>
            <a:r>
              <a:rPr lang="zh-TW" altLang="en-US" sz="2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棲息、繁殖、覓食、避敵</a:t>
            </a:r>
            <a:r>
              <a:rPr lang="zh-TW" altLang="en-US" sz="28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，自然而然形成豐富的生態系統。</a:t>
            </a:r>
          </a:p>
        </p:txBody>
      </p:sp>
      <p:pic>
        <p:nvPicPr>
          <p:cNvPr id="5" name="Picture 2" descr="3d Gifs Artist Clownfish GIF - 3d Gifs Artist Clownfish Aquarium - Discover  &amp;amp; Share GIFs">
            <a:extLst>
              <a:ext uri="{FF2B5EF4-FFF2-40B4-BE49-F238E27FC236}">
                <a16:creationId xmlns:a16="http://schemas.microsoft.com/office/drawing/2014/main" id="{43680343-D8F1-4639-BA1F-16C34E64A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298" y="1084655"/>
            <a:ext cx="4688690" cy="46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4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4幅動畫告訴你：為何海洋健康是平衡氣候關鍵？ - Greenpeace 綠色和平| 香港">
            <a:extLst>
              <a:ext uri="{FF2B5EF4-FFF2-40B4-BE49-F238E27FC236}">
                <a16:creationId xmlns:a16="http://schemas.microsoft.com/office/drawing/2014/main" id="{9E6451D2-EA5C-4BAE-8A5C-7E8483D9D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57" y="1811383"/>
            <a:ext cx="5356943" cy="356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28922C9-C232-4778-BDE0-BB3EA6AE59C0}"/>
              </a:ext>
            </a:extLst>
          </p:cNvPr>
          <p:cNvSpPr txBox="1"/>
          <p:nvPr/>
        </p:nvSpPr>
        <p:spPr>
          <a:xfrm>
            <a:off x="374469" y="1369496"/>
            <a:ext cx="70887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不過，若珊瑚承受壓力，便會驅走藻類，轉為白色，這現象稱為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「珊瑚白化」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。白化了的珊瑚可能會復原，但也可能會死亡。珊瑚經常面對各種自然和人為的威脅，包括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氣候變化、動物干擾、沿岸發展、不良的捕魚方法、不負責任的水上及潛水活動等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，都有機會導致珊瑚白化。其實，珊瑚是海洋生物的藏身之所，能保護海岸線，也為潛水人士提供美麗的景色，部分珊瑚更含有寶貴的製藥資源，我們一定要好好愛護海洋，珍惜珊瑚！</a:t>
            </a:r>
            <a:endParaRPr lang="zh-HK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719F0C1-9939-44F3-ACF3-00A5F74D6B00}"/>
              </a:ext>
            </a:extLst>
          </p:cNvPr>
          <p:cNvSpPr txBox="1"/>
          <p:nvPr/>
        </p:nvSpPr>
        <p:spPr>
          <a:xfrm>
            <a:off x="374469" y="33836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4000" b="1" i="0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保護珊瑚</a:t>
            </a:r>
            <a:endParaRPr lang="zh-HK" altLang="en-US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25B51EE-E3CA-4C16-BC4E-C7F97A9F249C}"/>
              </a:ext>
            </a:extLst>
          </p:cNvPr>
          <p:cNvSpPr txBox="1"/>
          <p:nvPr/>
        </p:nvSpPr>
        <p:spPr>
          <a:xfrm>
            <a:off x="374469" y="507300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i="0" dirty="0">
                <a:solidFill>
                  <a:srgbClr val="00B05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你會怎樣保護珊瑚呢</a:t>
            </a:r>
            <a:r>
              <a:rPr lang="en-US" altLang="zh-TW" sz="4800" b="1" i="0" dirty="0">
                <a:solidFill>
                  <a:srgbClr val="00B05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HK" altLang="en-US" sz="48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6914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C15391-557A-4C0C-9324-F0AF6730A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3" y="1084364"/>
            <a:ext cx="9803476" cy="551445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47FE5AD-4072-42C5-A477-BE4EF1D886F8}"/>
              </a:ext>
            </a:extLst>
          </p:cNvPr>
          <p:cNvSpPr txBox="1"/>
          <p:nvPr/>
        </p:nvSpPr>
        <p:spPr>
          <a:xfrm>
            <a:off x="551015" y="24261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海洋保育中心</a:t>
            </a:r>
            <a:endParaRPr lang="zh-HK" altLang="en-US" sz="4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730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778937-4D46-4F6E-9A57-89920E6E0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234497"/>
            <a:ext cx="10515600" cy="897618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生物介紹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4" name="Picture 2" descr="管蟲">
            <a:extLst>
              <a:ext uri="{FF2B5EF4-FFF2-40B4-BE49-F238E27FC236}">
                <a16:creationId xmlns:a16="http://schemas.microsoft.com/office/drawing/2014/main" id="{D6B574F3-42A9-4ADF-953E-28497269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5" y="1132115"/>
            <a:ext cx="4673336" cy="470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86202FB-E418-4E29-A410-A17393659E0D}"/>
              </a:ext>
            </a:extLst>
          </p:cNvPr>
          <p:cNvSpPr txBox="1"/>
          <p:nvPr/>
        </p:nvSpPr>
        <p:spPr>
          <a:xfrm>
            <a:off x="2606108" y="5878319"/>
            <a:ext cx="1088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管蟲 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腔腸動物 的圖片&#10;&#10;自動產生的描述">
            <a:extLst>
              <a:ext uri="{FF2B5EF4-FFF2-40B4-BE49-F238E27FC236}">
                <a16:creationId xmlns:a16="http://schemas.microsoft.com/office/drawing/2014/main" id="{7C6A4520-C1F2-4816-A645-2B8FD0D1F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0" r="3495" b="28762"/>
          <a:stretch/>
        </p:blipFill>
        <p:spPr>
          <a:xfrm>
            <a:off x="6262967" y="1170194"/>
            <a:ext cx="5134309" cy="470812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9BA0485-BA4B-4802-A10E-EED4B98C91B4}"/>
              </a:ext>
            </a:extLst>
          </p:cNvPr>
          <p:cNvSpPr txBox="1"/>
          <p:nvPr/>
        </p:nvSpPr>
        <p:spPr>
          <a:xfrm>
            <a:off x="8408126" y="5916398"/>
            <a:ext cx="1676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豬肉珊瑚 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785A3F9-4BD8-4074-908C-19B151DFFABD}"/>
              </a:ext>
            </a:extLst>
          </p:cNvPr>
          <p:cNvSpPr txBox="1"/>
          <p:nvPr/>
        </p:nvSpPr>
        <p:spPr>
          <a:xfrm>
            <a:off x="3150394" y="3795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珊瑚類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軟珊瑚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103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3246</TotalTime>
  <Words>566</Words>
  <Application>Microsoft Office PowerPoint</Application>
  <PresentationFormat>寬螢幕</PresentationFormat>
  <Paragraphs>44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微軟正黑體</vt:lpstr>
      <vt:lpstr>Arial</vt:lpstr>
      <vt:lpstr>Calibri</vt:lpstr>
      <vt:lpstr>Calibri Light</vt:lpstr>
      <vt:lpstr>Kristen ITC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生物介紹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TAT TUNG HO</dc:creator>
  <cp:lastModifiedBy>TAT TUNG HO</cp:lastModifiedBy>
  <cp:revision>18</cp:revision>
  <dcterms:created xsi:type="dcterms:W3CDTF">2021-10-09T04:17:57Z</dcterms:created>
  <dcterms:modified xsi:type="dcterms:W3CDTF">2022-02-26T03:31:28Z</dcterms:modified>
</cp:coreProperties>
</file>