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52" r:id="rId3"/>
    <p:sldId id="470" r:id="rId4"/>
    <p:sldId id="479" r:id="rId5"/>
    <p:sldId id="480" r:id="rId6"/>
    <p:sldId id="481" r:id="rId7"/>
    <p:sldId id="482" r:id="rId8"/>
    <p:sldId id="483" r:id="rId9"/>
    <p:sldId id="461" r:id="rId10"/>
    <p:sldId id="484" r:id="rId11"/>
    <p:sldId id="488" r:id="rId12"/>
    <p:sldId id="495" r:id="rId13"/>
    <p:sldId id="496" r:id="rId14"/>
    <p:sldId id="497" r:id="rId15"/>
    <p:sldId id="498" r:id="rId16"/>
    <p:sldId id="499" r:id="rId17"/>
    <p:sldId id="500" r:id="rId18"/>
    <p:sldId id="506" r:id="rId19"/>
    <p:sldId id="505" r:id="rId20"/>
    <p:sldId id="507" r:id="rId21"/>
    <p:sldId id="501" r:id="rId22"/>
    <p:sldId id="504" r:id="rId23"/>
    <p:sldId id="502" r:id="rId24"/>
    <p:sldId id="503" r:id="rId25"/>
    <p:sldId id="440" r:id="rId26"/>
    <p:sldId id="423" r:id="rId27"/>
    <p:sldId id="424" r:id="rId2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5271C-0270-4BF0-A538-4B24B4B3EA3D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672C4-2628-4E91-B8C1-F7E5F0CAE949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158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67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52B90D-1679-44B5-B94A-805942C8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993D20-4609-4707-A76A-3BFC7454E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66D000-18C3-43D9-9222-6540991D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C04C67-2325-4B15-AA80-A87201BD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21F0E7-0FC0-4109-97A7-C4A4BC50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902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A0BFF4-C990-4B07-9AAD-96604340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7D18F09-E5BB-4F55-8CC5-297D693B5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6BB96E-D201-4DF3-A7BA-A5B46676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F626FD-DC82-4135-823D-4F8DDDDD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F23171-FA83-43F6-ADF9-0C13A6F3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461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77D5ADD-3158-41B7-AB77-06EE332A2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B585659-C22B-4192-8FB6-319EBD8E6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5C9E8E-612D-4686-A074-0BB40290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602ADA-AC58-4FD6-A82E-ABFD280F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19E96D-CEB7-43B2-B9E6-3262D9C0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570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8423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135701-4C9C-42CB-A23D-48303CDD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5F952-3EF6-47F7-90EF-D1A74779A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EC3C9E-606E-4C1B-82B6-CAE8715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DD4C3F-4516-4119-B9F1-70734553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044AC9-5F70-4BA0-9CF1-DB90C313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383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F463E1-81BF-4861-962D-77A53E72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6ECFFF4-9B55-4364-8C58-ED36C8E0B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FF201C-14E2-441C-96BA-A2465C01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84649B-4C76-4CD0-963A-EF67FF11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1472C-0EE6-4269-B838-4EDECE17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536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8F9A47-DBD3-4162-9E83-B8A6987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EAE1CA-9AA1-4C8E-81C3-69390FF9A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2F0C5B9-0CA7-498F-B7CE-8BABF41D0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E58837-6AFF-461D-9265-6B019643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1C62AC-D584-4863-B3CB-1A6170EC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D15865-1E4F-4C99-B220-3F2FC99E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558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BE2B2-CAA5-42E0-A9A9-3B62679B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75E0B2-C670-48A0-B43C-800E26AE0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368290A-BB92-4605-97DD-E028F127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79B1AA2-FCED-413C-83A2-0D2AEA458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FB1B45-60E5-4CA9-9C03-C004D25F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063B73C-545F-46C6-8962-D7EF0000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F28387C-8D51-4DD6-A17B-E1311685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96FA9A3-68C4-4A9A-91F0-44FBE16D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381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93AF05-D91D-409B-8CD2-D7C7D9AC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431EDA-1F22-4035-B77F-68764FB98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5B27186-56E9-4378-A8EF-01910F4F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3880BC4-B680-41B5-A248-8EA0DEE6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94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6A3B46E-ABEF-45FC-AFA5-A2AAC835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67D41B2-AFC6-441C-B613-38A71011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8A02E11-58A9-4822-B4BB-90A9CE61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899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62711E-2892-4A21-B66E-DA90F5B8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19BADC-0F80-41F3-B9B4-79C75EDD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33E13B-1EB3-4800-A852-460B9806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C4D856-7298-458D-9F27-F9E2209A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540B4D-675B-4739-B299-2867F441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52903E-8093-486F-9C20-79DC2DE2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304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69F257-C5D4-4143-AF9E-C013E62D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CA44619-95E9-4E77-9DC5-FE3A7EF37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F2A6612-A34C-474E-A64F-6C8870E1B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4EDC55-61C2-4EA3-A770-8D703429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CDF145-3DCD-4F71-AE77-DFA36E0E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802127C-3179-4E9E-8D68-197AC4B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147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7932557-5F08-4C7C-8C03-6040428A5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632D38-F8DF-42D6-9F90-0027DF331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4E6CFC-C702-4DC1-8579-E9B35090B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D2EA7-21A8-4A3E-8EF4-F5B2EBDC7B6E}" type="datetimeFigureOut">
              <a:rPr lang="zh-HK" altLang="en-US" smtClean="0"/>
              <a:pPr/>
              <a:t>16/2/2022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450811-5883-49D9-8830-47DD104FA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47694A-F21A-4D75-AAAB-282D166CA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8ACD-F02D-48E9-A57F-061696B1E50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8775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20YGTS0rhU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KoxxHPwBGo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ro2JPB1nD0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36958-56E7-488A-9736-3D256E94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0" b="37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002C7A-78D5-4557-8C63-B7A7CD983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8621" y="3231931"/>
            <a:ext cx="4385441" cy="1834056"/>
          </a:xfrm>
        </p:spPr>
        <p:txBody>
          <a:bodyPr>
            <a:normAutofit/>
          </a:bodyPr>
          <a:lstStyle/>
          <a:p>
            <a:r>
              <a:rPr lang="zh-TW" altLang="zh-HK" dirty="0"/>
              <a:t> 保育大自然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CB4184A-67E6-4324-981D-36DDD584C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zh-HK" alt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6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50" y="2154399"/>
            <a:ext cx="5177650" cy="34289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圓角矩形 15"/>
          <p:cNvSpPr/>
          <p:nvPr/>
        </p:nvSpPr>
        <p:spPr>
          <a:xfrm>
            <a:off x="5033255" y="2502262"/>
            <a:ext cx="1917218" cy="6469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3200" b="1" dirty="0"/>
              <a:t>？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還有哪些受保育團體關注的動物？</a:t>
            </a:r>
          </a:p>
        </p:txBody>
      </p:sp>
      <p:sp>
        <p:nvSpPr>
          <p:cNvPr id="9" name="矩形 8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847528" y="4263738"/>
            <a:ext cx="5256584" cy="23061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72000" rIns="180000" bIns="72000" numCol="1" spcCol="38100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800" dirty="0">
                <a:solidFill>
                  <a:srgbClr val="000000"/>
                </a:solidFill>
              </a:rPr>
              <a:t>馬蹄蟹雖然不是瀕危物種，但近年</a:t>
            </a:r>
            <a:r>
              <a:rPr lang="zh-TW" altLang="en-US" sz="2800" b="1" dirty="0">
                <a:solidFill>
                  <a:srgbClr val="FF0000"/>
                </a:solidFill>
              </a:rPr>
              <a:t>數目不斷下降</a:t>
            </a:r>
            <a:r>
              <a:rPr lang="zh-TW" altLang="en-US" sz="2800" dirty="0">
                <a:solidFill>
                  <a:srgbClr val="000000"/>
                </a:solidFill>
              </a:rPr>
              <a:t>，因此受到保育</a:t>
            </a:r>
            <a:r>
              <a:rPr lang="zh-HK" altLang="en-US" sz="2800" dirty="0">
                <a:solidFill>
                  <a:srgbClr val="000000"/>
                </a:solidFill>
              </a:rPr>
              <a:t>團體的關注</a:t>
            </a:r>
            <a:r>
              <a:rPr lang="zh-TW" altLang="en-US" sz="2800" dirty="0">
                <a:solidFill>
                  <a:srgbClr val="000000"/>
                </a:solidFill>
              </a:rPr>
              <a:t>。</a:t>
            </a:r>
            <a:endParaRPr lang="zh-HK" altLang="en-US" sz="2800" dirty="0">
              <a:solidFill>
                <a:srgbClr val="000000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033255" y="2502261"/>
            <a:ext cx="1917218" cy="6469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HK" altLang="en-US" sz="3200" b="1" dirty="0"/>
              <a:t>馬蹄蟹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5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2348881"/>
            <a:ext cx="4236031" cy="42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744072" y="3410381"/>
            <a:ext cx="2952329" cy="95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rgbClr val="000000"/>
                </a:solidFill>
                <a:sym typeface="Calibri"/>
              </a:rPr>
              <a:t>在</a:t>
            </a:r>
            <a:r>
              <a:rPr lang="en-US" altLang="zh-TW" sz="2400" dirty="0">
                <a:solidFill>
                  <a:srgbClr val="000000"/>
                </a:solidFill>
                <a:sym typeface="Calibri"/>
              </a:rPr>
              <a:t>1975</a:t>
            </a:r>
            <a:r>
              <a:rPr lang="zh-TW" altLang="en-US" sz="2400" dirty="0">
                <a:solidFill>
                  <a:srgbClr val="000000"/>
                </a:solidFill>
                <a:sym typeface="Calibri"/>
              </a:rPr>
              <a:t>年由</a:t>
            </a:r>
            <a:r>
              <a:rPr lang="zh-TW" altLang="en-US" sz="2400" b="1" dirty="0">
                <a:solidFill>
                  <a:srgbClr val="FF0000"/>
                </a:solidFill>
                <a:sym typeface="Calibri"/>
              </a:rPr>
              <a:t>全球各國共同制定</a:t>
            </a:r>
            <a:endParaRPr lang="zh-HK" altLang="en-US" sz="2400" b="1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44072" y="4328388"/>
            <a:ext cx="280831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rgbClr val="000000"/>
                </a:solidFill>
              </a:rPr>
              <a:t>截至</a:t>
            </a:r>
            <a:r>
              <a:rPr lang="en-US" altLang="zh-TW" sz="2400" dirty="0">
                <a:solidFill>
                  <a:srgbClr val="000000"/>
                </a:solidFill>
              </a:rPr>
              <a:t>2018</a:t>
            </a:r>
            <a:r>
              <a:rPr lang="zh-TW" altLang="en-US" sz="2400" dirty="0">
                <a:solidFill>
                  <a:srgbClr val="000000"/>
                </a:solidFill>
              </a:rPr>
              <a:t>年 ，全球已超過</a:t>
            </a:r>
            <a:r>
              <a:rPr lang="en-US" altLang="zh-TW" sz="2400" b="1" dirty="0">
                <a:solidFill>
                  <a:srgbClr val="FF0000"/>
                </a:solidFill>
              </a:rPr>
              <a:t>180</a:t>
            </a:r>
            <a:r>
              <a:rPr lang="zh-TW" altLang="en-US" sz="2400" b="1" dirty="0">
                <a:solidFill>
                  <a:srgbClr val="FF0000"/>
                </a:solidFill>
              </a:rPr>
              <a:t>個締約國</a:t>
            </a:r>
            <a:endParaRPr lang="zh-HK" altLang="en-US" sz="2400" b="1" dirty="0">
              <a:solidFill>
                <a:srgbClr val="FF0000"/>
              </a:solidFill>
              <a:sym typeface="Calibri"/>
            </a:endParaRPr>
          </a:p>
        </p:txBody>
      </p:sp>
      <p:pic>
        <p:nvPicPr>
          <p:cNvPr id="11273" name="Picture 9" descr="C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65" y="2704576"/>
            <a:ext cx="3977680" cy="230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流程圖: 文件 12"/>
          <p:cNvSpPr/>
          <p:nvPr/>
        </p:nvSpPr>
        <p:spPr>
          <a:xfrm>
            <a:off x="1991545" y="5087521"/>
            <a:ext cx="3684289" cy="1250696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72000" rIns="180000" bIns="72000" numCol="1" spcCol="38100" rtlCol="0" anchor="ctr">
            <a:spAutoFit/>
          </a:bodyPr>
          <a:lstStyle/>
          <a:p>
            <a:pPr algn="just"/>
            <a:r>
              <a:rPr lang="en-US" altLang="zh-TW" sz="2800" dirty="0"/>
              <a:t>《</a:t>
            </a:r>
            <a:r>
              <a:rPr lang="zh-TW" altLang="en-US" sz="2800" dirty="0"/>
              <a:t>瀕危野生動植物種國際貿易公約</a:t>
            </a:r>
            <a:r>
              <a:rPr lang="en-US" altLang="zh-TW" sz="2800" dirty="0"/>
              <a:t>》</a:t>
            </a:r>
            <a:endParaRPr lang="zh-HK" altLang="en-US" sz="28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瀕危物種由哪個條例保護？</a:t>
            </a:r>
          </a:p>
        </p:txBody>
      </p:sp>
      <p:sp>
        <p:nvSpPr>
          <p:cNvPr id="10" name="矩形 9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</p:spTree>
    <p:extLst>
      <p:ext uri="{BB962C8B-B14F-4D97-AF65-F5344CB8AC3E}">
        <p14:creationId xmlns:p14="http://schemas.microsoft.com/office/powerpoint/2010/main" val="42707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83" y="2395906"/>
            <a:ext cx="5277766" cy="31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平行四邊形 1"/>
          <p:cNvSpPr/>
          <p:nvPr/>
        </p:nvSpPr>
        <p:spPr>
          <a:xfrm>
            <a:off x="5549359" y="5393757"/>
            <a:ext cx="4332475" cy="1221698"/>
          </a:xfrm>
          <a:prstGeom prst="parallelogram">
            <a:avLst/>
          </a:prstGeom>
          <a:solidFill>
            <a:srgbClr val="FFFF99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zh-TW" altLang="en-US" sz="2800" dirty="0"/>
              <a:t>要求國際間</a:t>
            </a:r>
            <a:endParaRPr lang="en-US" altLang="zh-TW" sz="2800" dirty="0"/>
          </a:p>
          <a:p>
            <a:r>
              <a:rPr lang="zh-TW" altLang="en-US" sz="2800" b="1" dirty="0">
                <a:solidFill>
                  <a:srgbClr val="00B0F0"/>
                </a:solidFill>
              </a:rPr>
              <a:t>高度瀕危</a:t>
            </a:r>
            <a:r>
              <a:rPr lang="zh-TW" altLang="en-US" sz="2800" dirty="0"/>
              <a:t>的物種</a:t>
            </a:r>
            <a:endParaRPr lang="zh-HK" altLang="en-US" sz="28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104112" y="2723598"/>
            <a:ext cx="2376264" cy="15323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just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獵人因為非法捕殺並販賣老虎而被逮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捕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699823" y="2229327"/>
            <a:ext cx="540000" cy="5626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altLang="zh-TW" sz="20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1</a:t>
            </a:r>
            <a:endParaRPr lang="zh-HK" altLang="en-US" sz="2000" b="1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99495" y="5544458"/>
            <a:ext cx="1666315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068340" y="5500984"/>
            <a:ext cx="152862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禁止買賣</a:t>
            </a:r>
            <a:endParaRPr lang="zh-HK" altLang="en-US" sz="2800" b="1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該條例怎樣保護瀕危物種？</a:t>
            </a:r>
          </a:p>
        </p:txBody>
      </p:sp>
      <p:sp>
        <p:nvSpPr>
          <p:cNvPr id="13" name="矩形 12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</p:spTree>
    <p:extLst>
      <p:ext uri="{BB962C8B-B14F-4D97-AF65-F5344CB8AC3E}">
        <p14:creationId xmlns:p14="http://schemas.microsoft.com/office/powerpoint/2010/main" val="37000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420888"/>
            <a:ext cx="5688632" cy="33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平行四邊形 1"/>
          <p:cNvSpPr/>
          <p:nvPr/>
        </p:nvSpPr>
        <p:spPr>
          <a:xfrm>
            <a:off x="6749684" y="4659834"/>
            <a:ext cx="3600400" cy="1907378"/>
          </a:xfrm>
          <a:prstGeom prst="parallelogram">
            <a:avLst/>
          </a:prstGeom>
          <a:solidFill>
            <a:srgbClr val="FFFF99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zh-TW" altLang="en-US" sz="2800" dirty="0"/>
              <a:t>要求</a:t>
            </a:r>
            <a:r>
              <a:rPr lang="zh-TW" altLang="en-US" sz="2800" b="1" dirty="0">
                <a:solidFill>
                  <a:srgbClr val="00B0F0"/>
                </a:solidFill>
              </a:rPr>
              <a:t>瀕危</a:t>
            </a:r>
            <a:r>
              <a:rPr lang="zh-TW" altLang="en-US" sz="2800" dirty="0"/>
              <a:t>物種在國際間的買賣受</a:t>
            </a:r>
            <a:endParaRPr lang="en-US" altLang="zh-TW" sz="2800" dirty="0"/>
          </a:p>
          <a:p>
            <a:endParaRPr lang="zh-HK" altLang="en-US" sz="28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030718" y="5680911"/>
            <a:ext cx="4209298" cy="578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政府人員正在為雀鳥檢查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955608" y="2369012"/>
            <a:ext cx="540000" cy="5626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altLang="zh-TW" sz="20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2</a:t>
            </a:r>
            <a:endParaRPr lang="zh-HK" altLang="en-US" sz="2000" b="1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44930" y="6013399"/>
            <a:ext cx="998851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330390" y="5949280"/>
            <a:ext cx="8104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監管</a:t>
            </a:r>
            <a:endParaRPr lang="zh-HK" altLang="en-US" sz="2800" b="1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該條例怎樣保護瀕危物種？</a:t>
            </a:r>
          </a:p>
        </p:txBody>
      </p:sp>
      <p:sp>
        <p:nvSpPr>
          <p:cNvPr id="14" name="矩形 13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</p:spTree>
    <p:extLst>
      <p:ext uri="{BB962C8B-B14F-4D97-AF65-F5344CB8AC3E}">
        <p14:creationId xmlns:p14="http://schemas.microsoft.com/office/powerpoint/2010/main" val="13321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邊形 1"/>
          <p:cNvSpPr/>
          <p:nvPr/>
        </p:nvSpPr>
        <p:spPr>
          <a:xfrm>
            <a:off x="4688674" y="4130651"/>
            <a:ext cx="5760640" cy="2561746"/>
          </a:xfrm>
          <a:prstGeom prst="parallelogram">
            <a:avLst>
              <a:gd name="adj" fmla="val 12314"/>
            </a:avLst>
          </a:prstGeom>
          <a:solidFill>
            <a:srgbClr val="FFFF99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監管瀕危物種的買賣活動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聯同政府各部門打擊瀕危物種的非法買賣活動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505516" y="5415006"/>
            <a:ext cx="968938" cy="510776"/>
          </a:xfrm>
          <a:prstGeom prst="roundRect">
            <a:avLst/>
          </a:prstGeom>
          <a:solidFill>
            <a:schemeClr val="bg1"/>
          </a:solidFill>
          <a:ln w="762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zh-HK" altLang="en-US" sz="2400" dirty="0"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哪些機構及組織協助保護瀕危物種？</a:t>
            </a:r>
          </a:p>
        </p:txBody>
      </p:sp>
      <p:sp>
        <p:nvSpPr>
          <p:cNvPr id="14" name="矩形 13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  <p:sp>
        <p:nvSpPr>
          <p:cNvPr id="3" name="圓角化同側角落矩形 2"/>
          <p:cNvSpPr/>
          <p:nvPr/>
        </p:nvSpPr>
        <p:spPr>
          <a:xfrm>
            <a:off x="5951984" y="3517601"/>
            <a:ext cx="2016224" cy="61305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主要工作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AD"/>
              </a:clrFrom>
              <a:clrTo>
                <a:srgbClr val="FFF9AD">
                  <a:alpha val="0"/>
                </a:srgbClr>
              </a:clrTo>
            </a:clrChange>
          </a:blip>
          <a:srcRect b="38141"/>
          <a:stretch/>
        </p:blipFill>
        <p:spPr>
          <a:xfrm>
            <a:off x="1692955" y="3695760"/>
            <a:ext cx="2504672" cy="1734757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2406827" y="2219303"/>
            <a:ext cx="7488117" cy="1055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A.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漁農自然護理署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B.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香港海洋公園保育基金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C.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世界自然基金會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55786" y="5378007"/>
            <a:ext cx="479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A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邊形 1"/>
          <p:cNvSpPr/>
          <p:nvPr/>
        </p:nvSpPr>
        <p:spPr>
          <a:xfrm>
            <a:off x="4480457" y="4096565"/>
            <a:ext cx="6192688" cy="2561746"/>
          </a:xfrm>
          <a:prstGeom prst="parallelogram">
            <a:avLst>
              <a:gd name="adj" fmla="val 12314"/>
            </a:avLst>
          </a:prstGeom>
          <a:solidFill>
            <a:srgbClr val="FFFF99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透過「鯨豚擱淺行動組」、「馬蹄蟹保母計劃」等工作項目拯救瀕危物種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431704" y="5856199"/>
            <a:ext cx="968938" cy="510776"/>
          </a:xfrm>
          <a:prstGeom prst="roundRect">
            <a:avLst/>
          </a:prstGeom>
          <a:solidFill>
            <a:schemeClr val="bg1"/>
          </a:solidFill>
          <a:ln w="762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zh-HK" altLang="en-US" sz="2400" dirty="0"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哪些機構及組織協助保護瀕危物種？</a:t>
            </a:r>
          </a:p>
        </p:txBody>
      </p:sp>
      <p:sp>
        <p:nvSpPr>
          <p:cNvPr id="14" name="矩形 13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  <p:sp>
        <p:nvSpPr>
          <p:cNvPr id="3" name="圓角化同側角落矩形 2"/>
          <p:cNvSpPr/>
          <p:nvPr/>
        </p:nvSpPr>
        <p:spPr>
          <a:xfrm>
            <a:off x="5375920" y="3483515"/>
            <a:ext cx="2016224" cy="61305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主要工作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406827" y="2219303"/>
            <a:ext cx="7488117" cy="1055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A.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漁農自然護理署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B.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香港海洋公園保育基金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C.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世界自然基金會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81974" y="5819200"/>
            <a:ext cx="44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B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3166" y="3675849"/>
            <a:ext cx="2638398" cy="19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邊形 1"/>
          <p:cNvSpPr/>
          <p:nvPr/>
        </p:nvSpPr>
        <p:spPr>
          <a:xfrm>
            <a:off x="5079740" y="4086744"/>
            <a:ext cx="5215943" cy="2581391"/>
          </a:xfrm>
          <a:prstGeom prst="parallelogram">
            <a:avLst>
              <a:gd name="adj" fmla="val 12314"/>
            </a:avLst>
          </a:prstGeom>
          <a:solidFill>
            <a:srgbClr val="FFFF99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管理米埔自然保護區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提高公眾對保育海洋生物的意識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860531" y="5856199"/>
            <a:ext cx="968938" cy="510776"/>
          </a:xfrm>
          <a:prstGeom prst="roundRect">
            <a:avLst/>
          </a:prstGeom>
          <a:solidFill>
            <a:schemeClr val="bg1"/>
          </a:solidFill>
          <a:ln w="762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zh-HK" altLang="en-US" sz="2400" dirty="0"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03512" y="15080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哪些機構及組織協助保護瀕危物種？</a:t>
            </a:r>
          </a:p>
        </p:txBody>
      </p:sp>
      <p:sp>
        <p:nvSpPr>
          <p:cNvPr id="14" name="矩形 13"/>
          <p:cNvSpPr/>
          <p:nvPr/>
        </p:nvSpPr>
        <p:spPr>
          <a:xfrm>
            <a:off x="1703512" y="836712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瀕危物種受哪些條例和機構組織保護？</a:t>
            </a:r>
          </a:p>
        </p:txBody>
      </p:sp>
      <p:sp>
        <p:nvSpPr>
          <p:cNvPr id="3" name="圓角化同側角落矩形 2"/>
          <p:cNvSpPr/>
          <p:nvPr/>
        </p:nvSpPr>
        <p:spPr>
          <a:xfrm>
            <a:off x="5663952" y="3483515"/>
            <a:ext cx="2016224" cy="61305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主要工作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406827" y="2219303"/>
            <a:ext cx="7488117" cy="1055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A.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漁農自然護理署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B.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香港海洋公園保育基金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C.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世界自然基金會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10801" y="5819200"/>
            <a:ext cx="460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C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9AD"/>
              </a:clrFrom>
              <a:clrTo>
                <a:srgbClr val="FFF9A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121" y="3483514"/>
            <a:ext cx="2088391" cy="27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7E74B-FC15-4C75-8A88-7C154A8E8E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海洋保育中心</a:t>
            </a:r>
            <a:br>
              <a:rPr lang="en-HK" altLang="zh-TW" dirty="0"/>
            </a:br>
            <a:r>
              <a:rPr lang="zh-TW" altLang="en-US" dirty="0"/>
              <a:t>介紹的物種</a:t>
            </a:r>
            <a:endParaRPr lang="en-HK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0105BD-79D0-41C8-A096-6A318A6F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99" y="3782242"/>
            <a:ext cx="3830623" cy="25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研究指「馬蹄蟹」誤吞膠粒會影響發育死亡率高達70%｜即時新聞｜港澳｜on.cc東網">
            <a:extLst>
              <a:ext uri="{FF2B5EF4-FFF2-40B4-BE49-F238E27FC236}">
                <a16:creationId xmlns:a16="http://schemas.microsoft.com/office/drawing/2014/main" id="{7FC34336-1628-49AF-A368-7D52966F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94" y="3782242"/>
            <a:ext cx="3512278" cy="25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0408-0E03-4A26-B040-AC2480ED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rgbClr val="003366"/>
                </a:solidFill>
                <a:effectLst/>
                <a:latin typeface="Trebuchet MS" panose="020B0603020202020204" pitchFamily="34" charset="0"/>
              </a:rPr>
              <a:t>香港與海龜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1C0A8-1ACD-4E32-A860-0D6955DDF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全球已知的海龜品種僅有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7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種，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而香港作為一個座落於亞熱帶地區的沿海城市，共有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5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種海龜的發現記錄。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lvl="1"/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赤蠵龜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lvl="1"/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棱皮龜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lvl="1"/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玳瑁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lvl="1"/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欖蠵龜以及</a:t>
            </a:r>
            <a:endParaRPr lang="en-HK" altLang="zh-TW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lvl="1"/>
            <a:r>
              <a:rPr lang="zh-TW" altLang="en-US" b="1" i="0" u="sng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唯一會於香港繁殖的綠海龜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。</a:t>
            </a:r>
            <a:endParaRPr lang="en-HK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C537E17-2ABD-4B57-B6DA-7BC3E52A7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5B90D-4E75-4501-9D1B-66F520C94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0" t="21651" r="8350" b="19388"/>
          <a:stretch/>
        </p:blipFill>
        <p:spPr>
          <a:xfrm>
            <a:off x="5676724" y="3212261"/>
            <a:ext cx="6084640" cy="28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5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8C95-E03A-43AD-B23C-18D5A643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【Donut Ocean 101 - </a:t>
            </a:r>
            <a:r>
              <a:rPr lang="zh-TW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自然保育篇（綠海龜）</a:t>
            </a:r>
            <a:r>
              <a:rPr lang="en-US" altLang="zh-TW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】</a:t>
            </a:r>
            <a:endParaRPr lang="en-H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nline Media 3" title="【Donut Ocean 101 - 自然保育篇（綠海龜）】">
            <a:hlinkClick r:id="" action="ppaction://media"/>
            <a:extLst>
              <a:ext uri="{FF2B5EF4-FFF2-40B4-BE49-F238E27FC236}">
                <a16:creationId xmlns:a16="http://schemas.microsoft.com/office/drawing/2014/main" id="{A2F3D2C0-80AE-456C-887D-9EBAFA392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圖: 結束點 6"/>
          <p:cNvSpPr/>
          <p:nvPr/>
        </p:nvSpPr>
        <p:spPr>
          <a:xfrm>
            <a:off x="2351584" y="2764201"/>
            <a:ext cx="3240360" cy="90886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高度瀕危物種</a:t>
            </a:r>
            <a:endParaRPr lang="zh-HK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7" name="流程圖: 結束點 26"/>
          <p:cNvSpPr/>
          <p:nvPr/>
        </p:nvSpPr>
        <p:spPr>
          <a:xfrm>
            <a:off x="6600056" y="2764200"/>
            <a:ext cx="3240360" cy="90886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瀕危物種</a:t>
            </a:r>
            <a:endParaRPr lang="zh-HK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207568" y="4557060"/>
            <a:ext cx="3528392" cy="14642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zh-TW" altLang="en-US" sz="4000" dirty="0"/>
              <a:t>極之有可能在近期內滅絕</a:t>
            </a:r>
            <a:endParaRPr lang="zh-HK" altLang="en-US" sz="40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6456040" y="4557060"/>
            <a:ext cx="3528392" cy="14642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zh-TW" altLang="en-US" sz="4000" dirty="0"/>
              <a:t>很有可能在近期內滅絕</a:t>
            </a:r>
            <a:endParaRPr lang="zh-HK" altLang="en-US" sz="40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＞形箭號 10"/>
          <p:cNvSpPr/>
          <p:nvPr/>
        </p:nvSpPr>
        <p:spPr>
          <a:xfrm rot="5400000">
            <a:off x="3611723" y="3914155"/>
            <a:ext cx="720080" cy="369330"/>
          </a:xfrm>
          <a:prstGeom prst="chevron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03512" y="1508068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u="sng" dirty="0"/>
              <a:t>香港</a:t>
            </a:r>
            <a:r>
              <a:rPr lang="zh-TW" altLang="en-US" sz="3600" dirty="0"/>
              <a:t>政府怎樣把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r>
              <a:rPr lang="zh-TW" altLang="en-US" sz="3600" dirty="0"/>
              <a:t>分級別？</a:t>
            </a:r>
            <a:endParaRPr lang="zh-HK" altLang="en-US" sz="3600" dirty="0"/>
          </a:p>
        </p:txBody>
      </p:sp>
      <p:sp>
        <p:nvSpPr>
          <p:cNvPr id="13" name="＞形箭號 31">
            <a:extLst>
              <a:ext uri="{FF2B5EF4-FFF2-40B4-BE49-F238E27FC236}">
                <a16:creationId xmlns:a16="http://schemas.microsoft.com/office/drawing/2014/main" id="{E510F74E-968B-451F-9AC0-2DA0D6D1E944}"/>
              </a:ext>
            </a:extLst>
          </p:cNvPr>
          <p:cNvSpPr/>
          <p:nvPr/>
        </p:nvSpPr>
        <p:spPr>
          <a:xfrm rot="5400000">
            <a:off x="7860194" y="3930395"/>
            <a:ext cx="720080" cy="369330"/>
          </a:xfrm>
          <a:prstGeom prst="chevron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</p:spTree>
    <p:extLst>
      <p:ext uri="{BB962C8B-B14F-4D97-AF65-F5344CB8AC3E}">
        <p14:creationId xmlns:p14="http://schemas.microsoft.com/office/powerpoint/2010/main" val="31567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AE11F-8D0B-4BEE-8770-A76981B2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我可以怎樣做才能護存本港的綠海龜？</a:t>
            </a:r>
            <a:endParaRPr lang="en-HK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E78C-B56F-4939-B43B-D6B038A3F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位於南丫島的深灣沙灘是香港唯一不時有綠海龜上岸產卵的地點，必須悉力保護這個珍貴的產卵地。</a:t>
            </a:r>
            <a:endParaRPr lang="en-HK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清除沙灘上的攀援植物</a:t>
            </a: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，因為它們會妨礙綠海龜產卵和剛孵化的小海龜爬出大海。</a:t>
            </a:r>
          </a:p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定時清理海洋垃圾</a:t>
            </a:r>
            <a:endParaRPr lang="en-HK" altLang="zh-TW" b="0" i="0" dirty="0">
              <a:solidFill>
                <a:srgbClr val="FF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教育推廣</a:t>
            </a:r>
            <a:endParaRPr lang="en-HK" dirty="0">
              <a:solidFill>
                <a:srgbClr val="FF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D862736-0962-4C0C-B0F3-9235ABFA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90782"/>
            <a:ext cx="2961312" cy="196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F4630B8-48E4-4926-B477-5A0BF8B4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52" y="4891082"/>
            <a:ext cx="2805198" cy="19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222FD49-8A56-465C-BA99-CA39061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87" y="4890782"/>
            <a:ext cx="2996425" cy="196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9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8F97-154C-4557-B7B6-068DA9A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馬蹄蟹</a:t>
            </a:r>
            <a:endParaRPr lang="en-H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4AFE7E-6EA1-4AA4-A439-82B3431FB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094" y="1747314"/>
            <a:ext cx="3263503" cy="4351338"/>
          </a:xfrm>
        </p:spPr>
      </p:pic>
      <p:pic>
        <p:nvPicPr>
          <p:cNvPr id="1026" name="Picture 2" descr="中國鱟">
            <a:extLst>
              <a:ext uri="{FF2B5EF4-FFF2-40B4-BE49-F238E27FC236}">
                <a16:creationId xmlns:a16="http://schemas.microsoft.com/office/drawing/2014/main" id="{84D33F19-D573-4C59-BF81-A0503238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2076266"/>
            <a:ext cx="2955227" cy="19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圓尾鱟">
            <a:extLst>
              <a:ext uri="{FF2B5EF4-FFF2-40B4-BE49-F238E27FC236}">
                <a16:creationId xmlns:a16="http://schemas.microsoft.com/office/drawing/2014/main" id="{B9C5E169-7FEA-4F00-A227-591D02EF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72" y="2076266"/>
            <a:ext cx="2955227" cy="19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3EF98C-0DD8-471A-90DF-BB2BB8DBE0F7}"/>
              </a:ext>
            </a:extLst>
          </p:cNvPr>
          <p:cNvSpPr txBox="1"/>
          <p:nvPr/>
        </p:nvSpPr>
        <p:spPr>
          <a:xfrm>
            <a:off x="4801894" y="1340067"/>
            <a:ext cx="8344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42652E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香港的馬蹄蟹有多少品種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2652E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？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7B85D-7278-48C9-ABA5-811660080A1D}"/>
              </a:ext>
            </a:extLst>
          </p:cNvPr>
          <p:cNvSpPr txBox="1"/>
          <p:nvPr/>
        </p:nvSpPr>
        <p:spPr>
          <a:xfrm>
            <a:off x="4567221" y="4199315"/>
            <a:ext cx="6493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effectLst/>
              </a:rPr>
              <a:t>在香港發現的中國鱟</a:t>
            </a:r>
            <a:r>
              <a:rPr lang="en-US" altLang="zh-TW" dirty="0">
                <a:effectLst/>
              </a:rPr>
              <a:t>(</a:t>
            </a:r>
            <a:r>
              <a:rPr lang="zh-TW" altLang="en-US" dirty="0">
                <a:effectLst/>
              </a:rPr>
              <a:t>左</a:t>
            </a:r>
            <a:r>
              <a:rPr lang="en-US" altLang="zh-TW" dirty="0">
                <a:effectLst/>
              </a:rPr>
              <a:t>)</a:t>
            </a:r>
            <a:r>
              <a:rPr lang="zh-TW" altLang="en-US" dirty="0">
                <a:effectLst/>
              </a:rPr>
              <a:t>和圓尾鱟</a:t>
            </a:r>
            <a:r>
              <a:rPr lang="en-US" altLang="zh-TW" dirty="0">
                <a:effectLst/>
              </a:rPr>
              <a:t>(</a:t>
            </a:r>
            <a:r>
              <a:rPr lang="zh-TW" altLang="en-US" dirty="0">
                <a:effectLst/>
              </a:rPr>
              <a:t>右</a:t>
            </a:r>
            <a:r>
              <a:rPr lang="en-US" altLang="zh-TW" dirty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5256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2C26-1867-453E-955A-34D702E3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Donut Ocean 101 - </a:t>
            </a:r>
            <a:r>
              <a:rPr lang="zh-TW" alt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自然保育篇（馬蹄蟹）</a:t>
            </a:r>
            <a:endParaRPr lang="en-H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nline Media 3" title="【Donut Ocean 101 - 自然保育篇（馬蹄蟹）】">
            <a:hlinkClick r:id="" action="ppaction://media"/>
            <a:extLst>
              <a:ext uri="{FF2B5EF4-FFF2-40B4-BE49-F238E27FC236}">
                <a16:creationId xmlns:a16="http://schemas.microsoft.com/office/drawing/2014/main" id="{23193942-0860-4EEE-A512-25B2FA39C7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B68C8A-EB35-4A00-8E99-5DC2FA50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rgbClr val="42652E"/>
                </a:solidFill>
                <a:effectLst/>
                <a:latin typeface="Arial" panose="020B0604020202020204" pitchFamily="34" charset="0"/>
              </a:rPr>
              <a:t>本港的馬蹄蟹所受到的主要威脅是甚麼？</a:t>
            </a:r>
            <a:endParaRPr lang="en-H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08604-274E-4964-A5C5-3CC084219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romanLcPeriod"/>
            </a:pP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海岸發展破壞了牠們的產卵地和保育地；</a:t>
            </a:r>
          </a:p>
          <a:p>
            <a:pPr algn="l">
              <a:buFont typeface="+mj-lt"/>
              <a:buAutoNum type="romanLcPeriod"/>
            </a:pP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環境污染導致繁殖率和存活率下降；</a:t>
            </a:r>
          </a:p>
          <a:p>
            <a:pPr algn="l">
              <a:buFont typeface="+mj-lt"/>
              <a:buAutoNum type="romanLcPeriod"/>
            </a:pP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過度捕獲用作為食物、肥料和魚誘餌。</a:t>
            </a:r>
          </a:p>
          <a:p>
            <a:endParaRPr lang="en-HK" dirty="0"/>
          </a:p>
        </p:txBody>
      </p:sp>
      <p:pic>
        <p:nvPicPr>
          <p:cNvPr id="2053" name="Picture 5" descr="馬蹄蟹被過度捕獲，用作為食物、肥料和魚誘餌(Mike Millard攝)。">
            <a:extLst>
              <a:ext uri="{FF2B5EF4-FFF2-40B4-BE49-F238E27FC236}">
                <a16:creationId xmlns:a16="http://schemas.microsoft.com/office/drawing/2014/main" id="{CE225058-7BFA-4FF5-83B5-B141E4EA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051" y="2446313"/>
            <a:ext cx="4260646" cy="31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1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DC35-11AC-493E-BDC4-43684F7D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42652E"/>
                </a:solidFill>
                <a:latin typeface="Arial" panose="020B0604020202020204" pitchFamily="34" charset="0"/>
              </a:rPr>
              <a:t>我可以怎樣做才能護存本港的馬蹄蟹？</a:t>
            </a:r>
            <a:endParaRPr lang="en-HK" b="1" dirty="0">
              <a:solidFill>
                <a:srgbClr val="42652E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BDA2-5567-4C2F-AB3A-013EB4E3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除了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減少污染</a:t>
            </a: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保護我們的環境</a:t>
            </a: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之外，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不吃</a:t>
            </a: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不購買馬蹄蟹</a:t>
            </a:r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也可以幫助存護牠們的。</a:t>
            </a:r>
            <a:endParaRPr lang="en-HK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成熟的雌性馬蹄蟹在繁殖季節時會懷有很多卵子，所以介時有許多海鮮酒家會出售馬蹄蟹，取其肉及卵作小菜。</a:t>
            </a:r>
            <a:endParaRPr lang="en-HK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AutoShape 2" descr="在海鮮酒家水缸中的馬蹄蟹">
            <a:extLst>
              <a:ext uri="{FF2B5EF4-FFF2-40B4-BE49-F238E27FC236}">
                <a16:creationId xmlns:a16="http://schemas.microsoft.com/office/drawing/2014/main" id="{41A83F44-0ABB-4C30-A880-94D516DBE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K"/>
          </a:p>
        </p:txBody>
      </p:sp>
      <p:sp>
        <p:nvSpPr>
          <p:cNvPr id="5" name="AutoShape 4" descr="在海鮮酒家水缸中的馬蹄蟹">
            <a:extLst>
              <a:ext uri="{FF2B5EF4-FFF2-40B4-BE49-F238E27FC236}">
                <a16:creationId xmlns:a16="http://schemas.microsoft.com/office/drawing/2014/main" id="{A9CF9F2E-AB94-4EB1-B3AD-B5A28FB3A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K"/>
          </a:p>
        </p:txBody>
      </p:sp>
      <p:pic>
        <p:nvPicPr>
          <p:cNvPr id="3078" name="Picture 6" descr="在海鮮酒家水缸中的馬蹄蟹">
            <a:extLst>
              <a:ext uri="{FF2B5EF4-FFF2-40B4-BE49-F238E27FC236}">
                <a16:creationId xmlns:a16="http://schemas.microsoft.com/office/drawing/2014/main" id="{26E47A8E-AC3B-4178-8FE0-1630F3873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53" y="3733800"/>
            <a:ext cx="3651396" cy="24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9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0F59-4AC7-49BB-B968-EA48DAAA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8" y="609600"/>
            <a:ext cx="7991913" cy="13208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學校大堂的魚缸內有不同動物，我們可以怎樣保護牠們</a:t>
            </a:r>
            <a:r>
              <a:rPr lang="en-HK" altLang="zh-TW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HK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nline Media 5" title="省德魚樂無窮">
            <a:hlinkClick r:id="" action="ppaction://media"/>
            <a:extLst>
              <a:ext uri="{FF2B5EF4-FFF2-40B4-BE49-F238E27FC236}">
                <a16:creationId xmlns:a16="http://schemas.microsoft.com/office/drawing/2014/main" id="{BDC72843-73AD-4804-9848-3924489CA7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71664" y="2240869"/>
            <a:ext cx="5867046" cy="33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9084-188C-4FCB-9602-417858CF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請在常識練習簿內，寫出三種保護海洋生物的方法。</a:t>
            </a:r>
            <a:endParaRPr lang="en-HK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8B95FDB-58F1-4B9C-AB58-F2C39AD8A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92348"/>
              </p:ext>
            </p:extLst>
          </p:nvPr>
        </p:nvGraphicFramePr>
        <p:xfrm>
          <a:off x="4345272" y="1508096"/>
          <a:ext cx="3635680" cy="48863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3568">
                  <a:extLst>
                    <a:ext uri="{9D8B030D-6E8A-4147-A177-3AD203B41FA5}">
                      <a16:colId xmlns:a16="http://schemas.microsoft.com/office/drawing/2014/main" val="2851867846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720169799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752270277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3903710753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2405042846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1286312817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2494369386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2312271971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1193969776"/>
                    </a:ext>
                  </a:extLst>
                </a:gridCol>
                <a:gridCol w="363568">
                  <a:extLst>
                    <a:ext uri="{9D8B030D-6E8A-4147-A177-3AD203B41FA5}">
                      <a16:colId xmlns:a16="http://schemas.microsoft.com/office/drawing/2014/main" val="2908720432"/>
                    </a:ext>
                  </a:extLst>
                </a:gridCol>
              </a:tblGrid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8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二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6447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月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45253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寫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7615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出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39140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三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4296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種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193617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保</a:t>
                      </a:r>
                      <a:endParaRPr lang="zh-HK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243460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護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315927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海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49614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洋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35125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生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92493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物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59766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的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410404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方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71140"/>
                  </a:ext>
                </a:extLst>
              </a:tr>
              <a:tr h="211781"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法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23681"/>
                  </a:ext>
                </a:extLst>
              </a:tr>
            </a:tbl>
          </a:graphicData>
        </a:graphic>
      </p:graphicFrame>
      <p:pic>
        <p:nvPicPr>
          <p:cNvPr id="1026" name="Picture 2" descr="環境神學沙龍〉小丑魚的基因顛覆適者生存的道理- 台灣醒報Awakening News Networks">
            <a:extLst>
              <a:ext uri="{FF2B5EF4-FFF2-40B4-BE49-F238E27FC236}">
                <a16:creationId xmlns:a16="http://schemas.microsoft.com/office/drawing/2014/main" id="{27C8D88E-44A8-401D-95D2-04DFFBD3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15" y="4412195"/>
            <a:ext cx="1964531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管海馬｜動物圖鑑｜DMM Kariyushi水族館">
            <a:extLst>
              <a:ext uri="{FF2B5EF4-FFF2-40B4-BE49-F238E27FC236}">
                <a16:creationId xmlns:a16="http://schemas.microsoft.com/office/drawing/2014/main" id="{CC0A2D21-60B2-41D3-B1FA-AF0518BE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091" y="19304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水母班傑明的奇幻旅程，活著就是就是生存的意義- Booklife圓神書活網">
            <a:extLst>
              <a:ext uri="{FF2B5EF4-FFF2-40B4-BE49-F238E27FC236}">
                <a16:creationId xmlns:a16="http://schemas.microsoft.com/office/drawing/2014/main" id="{7823F4FD-C50C-44BE-A3A9-2DA603A4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3" y="2233264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珊瑚居然是動物，你也想不到吧- 每日頭條">
            <a:extLst>
              <a:ext uri="{FF2B5EF4-FFF2-40B4-BE49-F238E27FC236}">
                <a16:creationId xmlns:a16="http://schemas.microsoft.com/office/drawing/2014/main" id="{8540A497-B2D3-4CA5-9D67-FC43ED45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58" y="4260488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31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106EE-7B7D-433D-BC11-278EDD12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957" y="1191237"/>
            <a:ext cx="9982899" cy="2910600"/>
          </a:xfrm>
        </p:spPr>
        <p:txBody>
          <a:bodyPr>
            <a:noAutofit/>
          </a:bodyPr>
          <a:lstStyle/>
          <a:p>
            <a:pPr algn="l"/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問問你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1.</a:t>
            </a:r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經過這節課堂後，你對海洋保育課題有加深認識嗎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2.</a:t>
            </a:r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你有沒有興趣學習更多有關海洋保育的知識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HK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Thinking Face Joypixels Sticker - Thinking Face Joypixels Thinking -  Discover &amp;amp; Share GIFs">
            <a:extLst>
              <a:ext uri="{FF2B5EF4-FFF2-40B4-BE49-F238E27FC236}">
                <a16:creationId xmlns:a16="http://schemas.microsoft.com/office/drawing/2014/main" id="{93D9538F-F214-4DF9-98EE-8B4E7388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111" y="4746101"/>
            <a:ext cx="1124550" cy="11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857287" y="5738345"/>
            <a:ext cx="3782436" cy="4086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816004" y="3445435"/>
            <a:ext cx="3744492" cy="4086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90" y="2562609"/>
            <a:ext cx="4680520" cy="354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 rot="21202928">
            <a:off x="6902998" y="5123114"/>
            <a:ext cx="2414857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b="1" dirty="0">
              <a:sym typeface="Calibr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993550" y="2751247"/>
            <a:ext cx="3566946" cy="1118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上半部分的皮毛呈  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紅褐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 rot="21046704">
            <a:off x="6837616" y="2246588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8" name="剪去對角線角落矩形 7"/>
          <p:cNvSpPr/>
          <p:nvPr/>
        </p:nvSpPr>
        <p:spPr>
          <a:xfrm>
            <a:off x="1652762" y="5803012"/>
            <a:ext cx="146047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小熊貓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37719" y="5736166"/>
            <a:ext cx="2428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西南地區</a:t>
            </a:r>
            <a:endParaRPr lang="zh-HK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993550" y="3857172"/>
            <a:ext cx="3566946" cy="1118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下半部分呈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紅褐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7" name="五邊形 16"/>
          <p:cNvSpPr/>
          <p:nvPr/>
        </p:nvSpPr>
        <p:spPr>
          <a:xfrm>
            <a:off x="1859438" y="2356689"/>
            <a:ext cx="852187" cy="52321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1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59E7CB9-B6FB-4B37-961D-D90C9FDFFBF6}"/>
              </a:ext>
            </a:extLst>
          </p:cNvPr>
          <p:cNvSpPr/>
          <p:nvPr/>
        </p:nvSpPr>
        <p:spPr>
          <a:xfrm>
            <a:off x="8748506" y="1365340"/>
            <a:ext cx="1777723" cy="735747"/>
          </a:xfrm>
          <a:prstGeom prst="flowChartTerminator">
            <a:avLst/>
          </a:prstGeom>
          <a:solidFill>
            <a:srgbClr val="9CD1E0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21" name="矩形 20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3" name="橢圓 2"/>
          <p:cNvSpPr/>
          <p:nvPr/>
        </p:nvSpPr>
        <p:spPr>
          <a:xfrm>
            <a:off x="7608168" y="3315377"/>
            <a:ext cx="900000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404484" y="4375269"/>
            <a:ext cx="491717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  <p:bldP spid="2" grpId="0" animBg="1"/>
      <p:bldP spid="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299748" y="3481812"/>
            <a:ext cx="4241830" cy="408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384032" y="3471586"/>
            <a:ext cx="3566946" cy="605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擁有         色條紋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528048" y="5736843"/>
            <a:ext cx="3869512" cy="408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21381618">
            <a:off x="6398257" y="4959031"/>
            <a:ext cx="2363687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b="1" dirty="0">
              <a:sym typeface="Calibr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384032" y="2862720"/>
            <a:ext cx="3566946" cy="605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毛色為          色           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55406" y="2979685"/>
            <a:ext cx="704891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194961" y="2915566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橙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8" name="圓角矩形 17"/>
          <p:cNvSpPr/>
          <p:nvPr/>
        </p:nvSpPr>
        <p:spPr>
          <a:xfrm rot="21046704">
            <a:off x="6568579" y="2273716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80076" y="5424143"/>
            <a:ext cx="3384376" cy="107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尼泊爾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不丹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孟加拉</a:t>
            </a:r>
            <a:endParaRPr lang="zh-HK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3" t="14913" b="8040"/>
          <a:stretch/>
        </p:blipFill>
        <p:spPr bwMode="auto">
          <a:xfrm>
            <a:off x="1775521" y="2590404"/>
            <a:ext cx="4380211" cy="33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剪去對角線角落矩形 7"/>
          <p:cNvSpPr/>
          <p:nvPr/>
        </p:nvSpPr>
        <p:spPr>
          <a:xfrm>
            <a:off x="1631504" y="5611438"/>
            <a:ext cx="191721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孟加拉虎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68080" y="3568833"/>
            <a:ext cx="704891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94822" y="3501008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384032" y="4047844"/>
            <a:ext cx="4176464" cy="605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腹部和四肢內側為白色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3" name="五邊形 22"/>
          <p:cNvSpPr/>
          <p:nvPr/>
        </p:nvSpPr>
        <p:spPr>
          <a:xfrm>
            <a:off x="1696132" y="2356689"/>
            <a:ext cx="852187" cy="52321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2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25" name="矩形 24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26" name="流程圖: 結束點 25">
            <a:extLst>
              <a:ext uri="{FF2B5EF4-FFF2-40B4-BE49-F238E27FC236}">
                <a16:creationId xmlns:a16="http://schemas.microsoft.com/office/drawing/2014/main" id="{159E7CB9-B6FB-4B37-961D-D90C9FDFFBF6}"/>
              </a:ext>
            </a:extLst>
          </p:cNvPr>
          <p:cNvSpPr/>
          <p:nvPr/>
        </p:nvSpPr>
        <p:spPr>
          <a:xfrm>
            <a:off x="8748506" y="1365340"/>
            <a:ext cx="1777723" cy="735747"/>
          </a:xfrm>
          <a:prstGeom prst="flowChartTerminator">
            <a:avLst/>
          </a:prstGeom>
          <a:solidFill>
            <a:srgbClr val="9CD1E0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2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4" grpId="0" animBg="1"/>
      <p:bldP spid="5" grpId="0"/>
      <p:bldP spid="15" grpId="0"/>
      <p:bldP spid="16" grpId="0" animBg="1"/>
      <p:bldP spid="21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672064" y="5736843"/>
            <a:ext cx="3869512" cy="408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240016" y="3481812"/>
            <a:ext cx="4320480" cy="408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21381618">
            <a:off x="6542273" y="4959049"/>
            <a:ext cx="2363132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b="1" dirty="0">
              <a:sym typeface="Calibr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97569" y="3399772"/>
            <a:ext cx="4046904" cy="605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耳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 rot="21046704">
            <a:off x="6255642" y="2274636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6080" y="5704026"/>
            <a:ext cx="3744416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東南亞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的森林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r="2709"/>
          <a:stretch/>
        </p:blipFill>
        <p:spPr bwMode="auto">
          <a:xfrm>
            <a:off x="1871294" y="2488600"/>
            <a:ext cx="4248987" cy="306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剪去對角線角落矩形 7"/>
          <p:cNvSpPr/>
          <p:nvPr/>
        </p:nvSpPr>
        <p:spPr>
          <a:xfrm>
            <a:off x="1698328" y="5165935"/>
            <a:ext cx="191721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亞洲象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1871293" y="6092684"/>
            <a:ext cx="4174450" cy="5788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亞洲</a:t>
            </a:r>
            <a:r>
              <a:rPr lang="zh-CN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現存最大的陸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CN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endParaRPr lang="zh-HK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49159" y="2807839"/>
            <a:ext cx="4167322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身體呈           色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或棕色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49160" y="4025341"/>
            <a:ext cx="4257897" cy="559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四肢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尾部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粗大強壯</a:t>
            </a:r>
            <a:endParaRPr lang="zh-HK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892062" y="2906461"/>
            <a:ext cx="881517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933592" y="2842342"/>
            <a:ext cx="8104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深灰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1" name="五邊形 30"/>
          <p:cNvSpPr/>
          <p:nvPr/>
        </p:nvSpPr>
        <p:spPr>
          <a:xfrm>
            <a:off x="1696132" y="2356689"/>
            <a:ext cx="852187" cy="52321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3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32" name="矩形 31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33" name="流程圖: 結束點 32">
            <a:extLst>
              <a:ext uri="{FF2B5EF4-FFF2-40B4-BE49-F238E27FC236}">
                <a16:creationId xmlns:a16="http://schemas.microsoft.com/office/drawing/2014/main" id="{159E7CB9-B6FB-4B37-961D-D90C9FDFFBF6}"/>
              </a:ext>
            </a:extLst>
          </p:cNvPr>
          <p:cNvSpPr/>
          <p:nvPr/>
        </p:nvSpPr>
        <p:spPr>
          <a:xfrm>
            <a:off x="8748506" y="1365340"/>
            <a:ext cx="1777723" cy="735747"/>
          </a:xfrm>
          <a:prstGeom prst="flowChartTerminator">
            <a:avLst/>
          </a:prstGeom>
          <a:solidFill>
            <a:srgbClr val="9CD1E0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6888088" y="4048870"/>
            <a:ext cx="900000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8049129" y="3452949"/>
            <a:ext cx="491717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 animBg="1"/>
      <p:bldP spid="7" grpId="0"/>
      <p:bldP spid="10" grpId="0"/>
      <p:bldP spid="27" grpId="0" animBg="1"/>
      <p:bldP spid="28" grpId="0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240016" y="5897112"/>
            <a:ext cx="3960440" cy="408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185741" y="3613905"/>
            <a:ext cx="4154713" cy="408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21381618">
            <a:off x="6254241" y="5175055"/>
            <a:ext cx="2363687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b="1" dirty="0"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36" y="2734570"/>
            <a:ext cx="3945225" cy="295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圓角矩形 17"/>
          <p:cNvSpPr/>
          <p:nvPr/>
        </p:nvSpPr>
        <p:spPr>
          <a:xfrm rot="21046704">
            <a:off x="5920507" y="2274637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98901" y="5712395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太平洋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近南</a:t>
            </a:r>
            <a:r>
              <a:rPr lang="zh-HK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海及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沿海</a:t>
            </a:r>
            <a:endParaRPr lang="zh-HK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剪去對角線角落矩形 7"/>
          <p:cNvSpPr/>
          <p:nvPr/>
        </p:nvSpPr>
        <p:spPr>
          <a:xfrm>
            <a:off x="1594966" y="5467422"/>
            <a:ext cx="191721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綠海龜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25738" y="2734569"/>
            <a:ext cx="4167322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頭部小而圓鈍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738" y="3328310"/>
            <a:ext cx="4167322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背甲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尾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呈橢圓形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25738" y="3894866"/>
            <a:ext cx="3874718" cy="107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背甲呈棕色到接近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或黑色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895392" y="4505691"/>
            <a:ext cx="83360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895391" y="4441572"/>
            <a:ext cx="8104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墨綠</a:t>
            </a:r>
            <a:endParaRPr lang="zh-HK" altLang="en-US" sz="28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8" name="五邊形 37"/>
          <p:cNvSpPr/>
          <p:nvPr/>
        </p:nvSpPr>
        <p:spPr>
          <a:xfrm>
            <a:off x="1696131" y="2399151"/>
            <a:ext cx="852187" cy="52321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4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24" name="矩形 23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25" name="流程圖: 結束點 24">
            <a:extLst>
              <a:ext uri="{FF2B5EF4-FFF2-40B4-BE49-F238E27FC236}">
                <a16:creationId xmlns:a16="http://schemas.microsoft.com/office/drawing/2014/main" id="{159E7CB9-B6FB-4B37-961D-D90C9FDFFBF6}"/>
              </a:ext>
            </a:extLst>
          </p:cNvPr>
          <p:cNvSpPr/>
          <p:nvPr/>
        </p:nvSpPr>
        <p:spPr>
          <a:xfrm>
            <a:off x="8748506" y="1365340"/>
            <a:ext cx="1777723" cy="735747"/>
          </a:xfrm>
          <a:prstGeom prst="flowChartTerminator">
            <a:avLst/>
          </a:prstGeom>
          <a:solidFill>
            <a:srgbClr val="9CD1E0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986083" y="3351914"/>
            <a:ext cx="900000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27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6" grpId="0"/>
      <p:bldP spid="31" grpId="0"/>
      <p:bldP spid="36" grpId="0" animBg="1"/>
      <p:bldP spid="37" grpId="0"/>
      <p:bldP spid="25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168008" y="5951412"/>
            <a:ext cx="4176464" cy="4086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189760" y="3582101"/>
            <a:ext cx="4154713" cy="4086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16" y="2708920"/>
            <a:ext cx="4044060" cy="269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 rot="21381618">
            <a:off x="6182162" y="5441680"/>
            <a:ext cx="2434333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b="1" dirty="0">
              <a:sym typeface="Calibri"/>
            </a:endParaRPr>
          </a:p>
        </p:txBody>
      </p:sp>
      <p:sp>
        <p:nvSpPr>
          <p:cNvPr id="18" name="圓角矩形 17"/>
          <p:cNvSpPr/>
          <p:nvPr/>
        </p:nvSpPr>
        <p:spPr>
          <a:xfrm rot="21046704">
            <a:off x="5920507" y="2274637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6080" y="5984446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下游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一帶</a:t>
            </a:r>
            <a:endParaRPr lang="zh-HK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剪去對角線角落矩形 7"/>
          <p:cNvSpPr/>
          <p:nvPr/>
        </p:nvSpPr>
        <p:spPr>
          <a:xfrm>
            <a:off x="1594966" y="5122064"/>
            <a:ext cx="191721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揚子鱷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92830" y="2733002"/>
            <a:ext cx="4167322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部大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738" y="3284985"/>
            <a:ext cx="4167322" cy="107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鱗片有很多顆粒狀和帶狀的紋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783632" y="5908362"/>
            <a:ext cx="2384346" cy="5788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8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獨有品種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325738" y="4341270"/>
            <a:ext cx="4167322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唯一會           的鱷魚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42586" y="4467358"/>
            <a:ext cx="83360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042585" y="4403239"/>
            <a:ext cx="8104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冬眠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0" name="五邊形 29"/>
          <p:cNvSpPr/>
          <p:nvPr/>
        </p:nvSpPr>
        <p:spPr>
          <a:xfrm>
            <a:off x="1606122" y="2384933"/>
            <a:ext cx="852187" cy="523218"/>
          </a:xfrm>
          <a:prstGeom prst="homePlate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5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32" name="矩形 31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33" name="流程圖: 結束點 32">
            <a:extLst>
              <a:ext uri="{FF2B5EF4-FFF2-40B4-BE49-F238E27FC236}">
                <a16:creationId xmlns:a16="http://schemas.microsoft.com/office/drawing/2014/main" id="{159E7CB9-B6FB-4B37-961D-D90C9FDFFBF6}"/>
              </a:ext>
            </a:extLst>
          </p:cNvPr>
          <p:cNvSpPr/>
          <p:nvPr/>
        </p:nvSpPr>
        <p:spPr>
          <a:xfrm>
            <a:off x="8748506" y="1365340"/>
            <a:ext cx="1777723" cy="735747"/>
          </a:xfrm>
          <a:prstGeom prst="flowChartTerminator">
            <a:avLst/>
          </a:prstGeom>
          <a:solidFill>
            <a:srgbClr val="9CD1E0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7002988" y="2764722"/>
            <a:ext cx="533172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2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1" grpId="0" animBg="1"/>
      <p:bldP spid="22" grpId="0"/>
      <p:bldP spid="28" grpId="0" animBg="1"/>
      <p:bldP spid="29" grpId="0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189759" y="5898569"/>
            <a:ext cx="4154713" cy="40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176114" y="3572809"/>
            <a:ext cx="4154713" cy="40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21381618">
            <a:off x="6470192" y="5388798"/>
            <a:ext cx="2435550" cy="523218"/>
          </a:xfrm>
          <a:prstGeom prst="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ym typeface="Calibri"/>
              </a:rPr>
              <a:t>主要分布地點</a:t>
            </a:r>
            <a:endParaRPr lang="zh-HK" altLang="en-US" dirty="0">
              <a:sym typeface="Calibri"/>
            </a:endParaRPr>
          </a:p>
        </p:txBody>
      </p:sp>
      <p:sp>
        <p:nvSpPr>
          <p:cNvPr id="18" name="圓角矩形 17"/>
          <p:cNvSpPr/>
          <p:nvPr/>
        </p:nvSpPr>
        <p:spPr>
          <a:xfrm rot="21046704">
            <a:off x="5920507" y="2274637"/>
            <a:ext cx="905973" cy="578880"/>
          </a:xfrm>
          <a:prstGeom prst="roundRect">
            <a:avLst/>
          </a:prstGeom>
          <a:solidFill>
            <a:srgbClr val="FFFF99"/>
          </a:solidFill>
          <a:ln w="25400" cap="flat">
            <a:solidFill>
              <a:srgbClr val="8DCAD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特徵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23407" y="5906014"/>
            <a:ext cx="260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多個省份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25739" y="2780929"/>
            <a:ext cx="3872929" cy="107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              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          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斑塊</a:t>
            </a:r>
          </a:p>
        </p:txBody>
      </p:sp>
      <p:sp>
        <p:nvSpPr>
          <p:cNvPr id="26" name="矩形 25"/>
          <p:cNvSpPr/>
          <p:nvPr/>
        </p:nvSpPr>
        <p:spPr>
          <a:xfrm>
            <a:off x="6325738" y="3850921"/>
            <a:ext cx="4167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身上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光滑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有鱗片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855640" y="5900333"/>
            <a:ext cx="2384346" cy="5788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8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獨有品種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329260" y="4396236"/>
            <a:ext cx="3871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身軀扁而粗壯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23660" b="11966"/>
          <a:stretch/>
        </p:blipFill>
        <p:spPr bwMode="auto">
          <a:xfrm>
            <a:off x="1731344" y="2476910"/>
            <a:ext cx="4014167" cy="28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剪去對角線角落矩形 7"/>
          <p:cNvSpPr/>
          <p:nvPr/>
        </p:nvSpPr>
        <p:spPr>
          <a:xfrm>
            <a:off x="1616720" y="5024525"/>
            <a:ext cx="1917218" cy="6978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娃娃魚</a:t>
            </a:r>
            <a:endParaRPr lang="zh-HK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043725" y="2870181"/>
            <a:ext cx="1106876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8207486" y="2806062"/>
            <a:ext cx="8104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棕褐</a:t>
            </a:r>
            <a:endParaRPr lang="zh-HK" altLang="en-US" sz="28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677064" y="3417989"/>
            <a:ext cx="795567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851919" y="3353870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黑</a:t>
            </a:r>
            <a:endParaRPr lang="zh-HK" altLang="en-US" sz="28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40" name="五邊形 39"/>
          <p:cNvSpPr/>
          <p:nvPr/>
        </p:nvSpPr>
        <p:spPr>
          <a:xfrm>
            <a:off x="1696132" y="2356689"/>
            <a:ext cx="852187" cy="52321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6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CE37CAF5-76D1-44A8-9868-3129C6641EDB}"/>
              </a:ext>
            </a:extLst>
          </p:cNvPr>
          <p:cNvSpPr/>
          <p:nvPr/>
        </p:nvSpPr>
        <p:spPr>
          <a:xfrm>
            <a:off x="7779152" y="1124745"/>
            <a:ext cx="2565321" cy="735747"/>
          </a:xfrm>
          <a:prstGeom prst="flowChartTerminator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高度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瀕危物種</a:t>
            </a:r>
            <a:endParaRPr lang="zh-HK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03513" y="1508068"/>
            <a:ext cx="667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有哪些瀕危動物的例子？</a:t>
            </a:r>
          </a:p>
        </p:txBody>
      </p:sp>
      <p:sp>
        <p:nvSpPr>
          <p:cNvPr id="27" name="矩形 26"/>
          <p:cNvSpPr/>
          <p:nvPr/>
        </p:nvSpPr>
        <p:spPr>
          <a:xfrm>
            <a:off x="1703513" y="83671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甚麼是瀕危物種？</a:t>
            </a:r>
          </a:p>
        </p:txBody>
      </p:sp>
      <p:sp>
        <p:nvSpPr>
          <p:cNvPr id="28" name="橢圓 27"/>
          <p:cNvSpPr/>
          <p:nvPr/>
        </p:nvSpPr>
        <p:spPr>
          <a:xfrm>
            <a:off x="7757486" y="3859267"/>
            <a:ext cx="900000" cy="51934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zh-HK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2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6" grpId="0"/>
      <p:bldP spid="21" grpId="0" animBg="1"/>
      <p:bldP spid="22" grpId="0"/>
      <p:bldP spid="30" grpId="0" animBg="1"/>
      <p:bldP spid="31" grpId="0"/>
      <p:bldP spid="32" grpId="0" animBg="1"/>
      <p:bldP spid="33" grpId="0"/>
      <p:bldP spid="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化對角線角落矩形 8"/>
          <p:cNvSpPr/>
          <p:nvPr/>
        </p:nvSpPr>
        <p:spPr>
          <a:xfrm>
            <a:off x="1847528" y="1484785"/>
            <a:ext cx="8640960" cy="5317313"/>
          </a:xfrm>
          <a:prstGeom prst="round2DiagRect">
            <a:avLst>
              <a:gd name="adj1" fmla="val 1103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60000" tIns="180000" rIns="360000" bIns="180000" numCol="1" spcCol="3810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9pPr>
          </a:lstStyle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4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938539" y="950514"/>
            <a:ext cx="3168352" cy="822302"/>
            <a:chOff x="414539" y="1052736"/>
            <a:chExt cx="3168352" cy="822302"/>
          </a:xfrm>
        </p:grpSpPr>
        <p:sp>
          <p:nvSpPr>
            <p:cNvPr id="6" name="流程圖: 結束點 5"/>
            <p:cNvSpPr/>
            <p:nvPr/>
          </p:nvSpPr>
          <p:spPr>
            <a:xfrm>
              <a:off x="414539" y="1052736"/>
              <a:ext cx="3168352" cy="822302"/>
            </a:xfrm>
            <a:prstGeom prst="flowChartTerminator">
              <a:avLst/>
            </a:prstGeom>
            <a:solidFill>
              <a:srgbClr val="FFFFCC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         </a:t>
              </a: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  <a:sym typeface="Calibri"/>
                </a:rPr>
                <a:t> </a:t>
              </a:r>
              <a:r>
                <a:rPr lang="zh-TW" altLang="en-US" sz="32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  <a:sym typeface="Calibri"/>
                </a:rPr>
                <a:t>常識加油站</a:t>
              </a:r>
              <a:endParaRPr lang="zh-HK" altLang="en-US" sz="32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endParaRPr>
            </a:p>
          </p:txBody>
        </p:sp>
        <p:pic>
          <p:nvPicPr>
            <p:cNvPr id="7" name="Picture 2" descr="Fuel Pump Icons at GetDrawings | Free downl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71" y="1228820"/>
              <a:ext cx="470135" cy="47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圓角化同側角落矩形 2"/>
          <p:cNvSpPr/>
          <p:nvPr/>
        </p:nvSpPr>
        <p:spPr>
          <a:xfrm>
            <a:off x="7392144" y="871734"/>
            <a:ext cx="1944216" cy="613051"/>
          </a:xfrm>
          <a:prstGeom prst="round2SameRect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Calibri"/>
              </a:rPr>
              <a:t>娃娃魚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79" y="2648836"/>
            <a:ext cx="4983892" cy="332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isell_sound_2014082922433357564_663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0763" y="5301208"/>
            <a:ext cx="1153294" cy="115329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AD7AD63-EBB5-4135-8EB1-C9F67DFA04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" b="99807" l="37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1988841"/>
            <a:ext cx="3528392" cy="381642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9E1592-40FA-4629-A61D-83BCCC52D57C}"/>
              </a:ext>
            </a:extLst>
          </p:cNvPr>
          <p:cNvSpPr txBox="1"/>
          <p:nvPr/>
        </p:nvSpPr>
        <p:spPr>
          <a:xfrm>
            <a:off x="7127594" y="4189905"/>
            <a:ext cx="3159631" cy="1184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屬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兩棲類動物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，不屬魚類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44848" y="2485519"/>
            <a:ext cx="324237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娃娃魚的叫聲像嬰兒啼哭，故被稱為「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娃娃魚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4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1651</Words>
  <Application>Microsoft Office PowerPoint</Application>
  <PresentationFormat>Widescreen</PresentationFormat>
  <Paragraphs>181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Microsoft JhengHei</vt:lpstr>
      <vt:lpstr>Microsoft JhengHei</vt:lpstr>
      <vt:lpstr>Arial</vt:lpstr>
      <vt:lpstr>Calibri</vt:lpstr>
      <vt:lpstr>Calibri Light</vt:lpstr>
      <vt:lpstr>Roboto</vt:lpstr>
      <vt:lpstr>Trebuchet MS</vt:lpstr>
      <vt:lpstr>Wingdings</vt:lpstr>
      <vt:lpstr>Office 佈景主題</vt:lpstr>
      <vt:lpstr> 保育大自然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海洋保育中心 介紹的物種</vt:lpstr>
      <vt:lpstr>香港與海龜</vt:lpstr>
      <vt:lpstr>【Donut Ocean 101 - 自然保育篇（綠海龜）】</vt:lpstr>
      <vt:lpstr>我可以怎樣做才能護存本港的綠海龜？</vt:lpstr>
      <vt:lpstr>馬蹄蟹</vt:lpstr>
      <vt:lpstr>Donut Ocean 101 - 自然保育篇（馬蹄蟹）</vt:lpstr>
      <vt:lpstr>本港的馬蹄蟹所受到的主要威脅是甚麼？</vt:lpstr>
      <vt:lpstr>我可以怎樣做才能護存本港的馬蹄蟹？</vt:lpstr>
      <vt:lpstr>學校大堂的魚缸內有不同動物，我們可以怎樣保護牠們?</vt:lpstr>
      <vt:lpstr>請在常識練習簿內，寫出三種保護海洋生物的方法。</vt:lpstr>
      <vt:lpstr>問問你? 1.經過這節課堂後，你對海洋保育課題有加深認識嗎? 2.你有沒有興趣學習更多有關海洋保育的知識?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保育大自然</dc:title>
  <dc:creator>a18672</dc:creator>
  <cp:lastModifiedBy>KAYI HO</cp:lastModifiedBy>
  <cp:revision>15</cp:revision>
  <dcterms:created xsi:type="dcterms:W3CDTF">2021-12-27T04:43:06Z</dcterms:created>
  <dcterms:modified xsi:type="dcterms:W3CDTF">2022-02-16T06:35:30Z</dcterms:modified>
</cp:coreProperties>
</file>