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355" r:id="rId4"/>
    <p:sldId id="258" r:id="rId5"/>
    <p:sldId id="343" r:id="rId6"/>
    <p:sldId id="344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4" r:id="rId15"/>
    <p:sldId id="339" r:id="rId16"/>
    <p:sldId id="353" r:id="rId17"/>
    <p:sldId id="356" r:id="rId18"/>
    <p:sldId id="357" r:id="rId19"/>
    <p:sldId id="275" r:id="rId20"/>
    <p:sldId id="441" r:id="rId21"/>
    <p:sldId id="267" r:id="rId22"/>
    <p:sldId id="269" r:id="rId23"/>
    <p:sldId id="268" r:id="rId24"/>
    <p:sldId id="270" r:id="rId25"/>
    <p:sldId id="273" r:id="rId26"/>
    <p:sldId id="271" r:id="rId27"/>
    <p:sldId id="440" r:id="rId28"/>
    <p:sldId id="423" r:id="rId29"/>
    <p:sldId id="42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66686-963A-4896-AED8-902511836AF6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323B8-911A-4D8B-BEEF-361B1668CF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71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932498-A6A0-41D8-B713-87B5C0C49AAF}" type="datetime1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0E30F-767B-4CEE-8083-AA2EC081C652}" type="slidenum">
              <a:rPr lang="en-US" altLang="zh-TW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932498-A6A0-41D8-B713-87B5C0C49AAF}" type="datetime1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0E30F-767B-4CEE-8083-AA2EC081C652}" type="slidenum">
              <a:rPr lang="en-US" altLang="zh-TW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932498-A6A0-41D8-B713-87B5C0C49AAF}" type="datetime1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0E30F-767B-4CEE-8083-AA2EC081C652}" type="slidenum">
              <a:rPr lang="en-US" altLang="zh-TW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015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080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0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070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22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067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530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826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72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835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190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50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602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012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763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8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0BBE-8B41-4487-911D-5DD6997B60A1}" type="datetimeFigureOut">
              <a:rPr lang="zh-HK" altLang="en-US" smtClean="0"/>
              <a:t>16/2/2022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3B0FA5-C5EC-40D2-BBD2-7980D55FD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470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m8NxEqwWN1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lCiiuRvHA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5UYiYL-5_U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isi/5014152945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dhV8zVDCDC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hV8zVDCDC4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ro2JPB1nD0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NBTawP0I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INBTawP0IQ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511731-B59A-4813-B167-E3AA56EB2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海洋保育課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P.5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8605B2-4E20-436A-A219-DB987B29D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HK" altLang="en-US" sz="2800" dirty="0"/>
              <a:t>海洋生物如何繁殖</a:t>
            </a:r>
          </a:p>
        </p:txBody>
      </p:sp>
    </p:spTree>
    <p:extLst>
      <p:ext uri="{BB962C8B-B14F-4D97-AF65-F5344CB8AC3E}">
        <p14:creationId xmlns:p14="http://schemas.microsoft.com/office/powerpoint/2010/main" val="347788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1F6DDD0B-1685-4D52-9149-4D6439A4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07" y="153203"/>
            <a:ext cx="6347713" cy="1320800"/>
          </a:xfrm>
        </p:spPr>
        <p:txBody>
          <a:bodyPr/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年老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圖片 3" descr="剩不到70隻…母子共游也越少見當友善環境綠能傷害了白海豚| ETtoday寵物 ...">
            <a:extLst>
              <a:ext uri="{FF2B5EF4-FFF2-40B4-BE49-F238E27FC236}">
                <a16:creationId xmlns:a16="http://schemas.microsoft.com/office/drawing/2014/main" id="{88FEA62C-73D1-4B63-B826-3DDA7765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/>
          <a:stretch/>
        </p:blipFill>
        <p:spPr bwMode="auto">
          <a:xfrm>
            <a:off x="913699" y="1517008"/>
            <a:ext cx="6806064" cy="4430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504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1F6DDD0B-1685-4D52-9149-4D6439A4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07" y="153203"/>
            <a:ext cx="6347713" cy="1320800"/>
          </a:xfrm>
        </p:spPr>
        <p:txBody>
          <a:bodyPr/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 死亡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圖片 4" descr="愛在香港出沒的中華白海豚| 中國文化研究院- 燦爛的中國文明">
            <a:extLst>
              <a:ext uri="{FF2B5EF4-FFF2-40B4-BE49-F238E27FC236}">
                <a16:creationId xmlns:a16="http://schemas.microsoft.com/office/drawing/2014/main" id="{AB4B8155-09BF-41BB-9E6F-7CE820EB5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6" b="11091"/>
          <a:stretch/>
        </p:blipFill>
        <p:spPr bwMode="auto">
          <a:xfrm>
            <a:off x="769647" y="1592864"/>
            <a:ext cx="7002753" cy="4071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768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8F4D7-7723-40B5-8671-E169B9AB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6" y="395017"/>
            <a:ext cx="6347713" cy="13208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我們的中華白海豚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2AD432-1611-403B-BE7B-17F7494C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53" y="4407210"/>
            <a:ext cx="6929718" cy="7654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zh-TW" altLang="en-US" sz="3200" dirty="0"/>
              <a:t>為何</a:t>
            </a:r>
            <a:r>
              <a:rPr lang="zh-TW" altLang="zh-HK" sz="3200" dirty="0"/>
              <a:t>中華白海豚</a:t>
            </a:r>
            <a:r>
              <a:rPr lang="zh-TW" altLang="en-US" sz="3200" dirty="0"/>
              <a:t>成為瀕臨絕種的動物</a:t>
            </a:r>
            <a:r>
              <a:rPr lang="en-US" altLang="zh-TW" sz="3200" dirty="0"/>
              <a:t>?</a:t>
            </a:r>
            <a:endParaRPr lang="zh-TW" altLang="en-US" sz="3200" dirty="0"/>
          </a:p>
          <a:p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FECAE47-6AE3-4C1B-8C21-36D042ECABB5}"/>
              </a:ext>
            </a:extLst>
          </p:cNvPr>
          <p:cNvSpPr txBox="1"/>
          <p:nvPr/>
        </p:nvSpPr>
        <p:spPr>
          <a:xfrm>
            <a:off x="824753" y="5245800"/>
            <a:ext cx="4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1400" dirty="0">
                <a:hlinkClick r:id="rId2"/>
              </a:rPr>
              <a:t>https://www.youtube.com/watch?v=m8NxEqwWN1k</a:t>
            </a:r>
            <a:r>
              <a:rPr lang="zh-HK" altLang="en-US" sz="1400" dirty="0"/>
              <a:t> </a:t>
            </a:r>
          </a:p>
        </p:txBody>
      </p:sp>
      <p:pic>
        <p:nvPicPr>
          <p:cNvPr id="6" name="圖片 5" descr="愛在香港出沒的中華白海豚| 中國文化研究院- 燦爛的中國文明">
            <a:extLst>
              <a:ext uri="{FF2B5EF4-FFF2-40B4-BE49-F238E27FC236}">
                <a16:creationId xmlns:a16="http://schemas.microsoft.com/office/drawing/2014/main" id="{0A2C1BB4-2DF2-4D83-A94D-6D5FDBC6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6" b="11091"/>
          <a:stretch/>
        </p:blipFill>
        <p:spPr bwMode="auto">
          <a:xfrm>
            <a:off x="2088681" y="1451748"/>
            <a:ext cx="4401861" cy="2559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5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3338B2-BF9F-4FF6-A723-2F945A8B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動物是怎樣繁殖</a:t>
            </a:r>
            <a:r>
              <a:rPr lang="en-US" altLang="zh-TW" dirty="0"/>
              <a:t>?</a:t>
            </a:r>
            <a:endParaRPr lang="zh-HK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73F89AD-29DF-47AB-B552-1390FB9B1AEF}"/>
              </a:ext>
            </a:extLst>
          </p:cNvPr>
          <p:cNvSpPr/>
          <p:nvPr/>
        </p:nvSpPr>
        <p:spPr>
          <a:xfrm>
            <a:off x="1031743" y="1714632"/>
            <a:ext cx="2330022" cy="986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sz="1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FB0B822-1B16-45D5-B653-5232380C3630}"/>
              </a:ext>
            </a:extLst>
          </p:cNvPr>
          <p:cNvSpPr/>
          <p:nvPr/>
        </p:nvSpPr>
        <p:spPr>
          <a:xfrm>
            <a:off x="2377368" y="3240434"/>
            <a:ext cx="2812173" cy="986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受精卵</a:t>
            </a:r>
            <a:endParaRPr lang="zh-TW" sz="2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2DD92A-4BC8-4552-8560-9CDBA04A876B}"/>
              </a:ext>
            </a:extLst>
          </p:cNvPr>
          <p:cNvSpPr/>
          <p:nvPr/>
        </p:nvSpPr>
        <p:spPr>
          <a:xfrm>
            <a:off x="3085025" y="4993194"/>
            <a:ext cx="1663700" cy="1087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進一步發育成長</a:t>
            </a:r>
            <a:endParaRPr 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E9473D-6B99-42BD-9B3E-9DAB59341194}"/>
              </a:ext>
            </a:extLst>
          </p:cNvPr>
          <p:cNvSpPr/>
          <p:nvPr/>
        </p:nvSpPr>
        <p:spPr>
          <a:xfrm>
            <a:off x="4193615" y="1714632"/>
            <a:ext cx="2330022" cy="986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sz="1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5E54FCFF-DCE9-46A5-B0DF-B38EACC31480}"/>
              </a:ext>
            </a:extLst>
          </p:cNvPr>
          <p:cNvSpPr/>
          <p:nvPr/>
        </p:nvSpPr>
        <p:spPr>
          <a:xfrm rot="5666693">
            <a:off x="3666913" y="2722413"/>
            <a:ext cx="438922" cy="427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ED7A1B99-868C-40AD-A91B-343D560E04D5}"/>
              </a:ext>
            </a:extLst>
          </p:cNvPr>
          <p:cNvSpPr/>
          <p:nvPr/>
        </p:nvSpPr>
        <p:spPr>
          <a:xfrm rot="5666693">
            <a:off x="3697414" y="4316977"/>
            <a:ext cx="438922" cy="427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19156F8-C511-4504-AE9D-E484B09C75B3}"/>
              </a:ext>
            </a:extLst>
          </p:cNvPr>
          <p:cNvSpPr/>
          <p:nvPr/>
        </p:nvSpPr>
        <p:spPr>
          <a:xfrm>
            <a:off x="1353671" y="1846729"/>
            <a:ext cx="1604682" cy="6231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精子</a:t>
            </a:r>
            <a:endParaRPr lang="zh-HK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6E854B1-C185-45D6-BA0E-7BB99CF1A9A3}"/>
              </a:ext>
            </a:extLst>
          </p:cNvPr>
          <p:cNvSpPr/>
          <p:nvPr/>
        </p:nvSpPr>
        <p:spPr>
          <a:xfrm>
            <a:off x="4556285" y="1846729"/>
            <a:ext cx="1604682" cy="6231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HK" sz="3600" kern="1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卵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endParaRPr lang="zh-HK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11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F9D25EB-6280-42A9-9AEA-B99733E57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6" t="19724" r="12413" b="45274"/>
          <a:stretch/>
        </p:blipFill>
        <p:spPr>
          <a:xfrm>
            <a:off x="173449" y="1343380"/>
            <a:ext cx="8453150" cy="361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1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/>
          <p:cNvSpPr txBox="1">
            <a:spLocks/>
          </p:cNvSpPr>
          <p:nvPr/>
        </p:nvSpPr>
        <p:spPr bwMode="auto">
          <a:xfrm>
            <a:off x="546256" y="89713"/>
            <a:ext cx="7914176" cy="17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25000" lnSpcReduction="20000"/>
          </a:bodyPr>
          <a:lstStyle>
            <a:lvl1pPr algn="l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zh-TW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en-US" altLang="zh-TW" sz="7400" dirty="0">
                <a:latin typeface="標楷體" panose="03000509000000000000" pitchFamily="65" charset="-120"/>
                <a:ea typeface="標楷體" panose="03000509000000000000" pitchFamily="65" charset="-120"/>
              </a:rPr>
              <a:t>				</a:t>
            </a:r>
            <a:b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br>
              <a:rPr lang="en-US" altLang="zh-TW" sz="7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altLang="en-US" sz="5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altLang="en-US" sz="5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altLang="en-US" sz="51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3" y="1144278"/>
            <a:ext cx="1172080" cy="664179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 bwMode="auto">
          <a:xfrm>
            <a:off x="661764" y="1915094"/>
            <a:ext cx="62589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3200" b="1" dirty="0"/>
              <a:t>動物是怎樣繁殖的？</a:t>
            </a:r>
            <a:endParaRPr kumimoji="0" lang="zh-HK" altLang="en-US" sz="3200" b="1" i="0" u="none" strike="noStrike" cap="none" normalizeH="0" baseline="0" dirty="0">
              <a:ln>
                <a:noFill/>
              </a:ln>
              <a:solidFill>
                <a:srgbClr val="25406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516216" y="236537"/>
            <a:ext cx="24586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825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儷黑 Pro"/>
                <a:ea typeface="儷黑 Pro"/>
                <a:cs typeface="儷黑 Pro"/>
                <a:sym typeface="儷黑 Pro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defRPr/>
            </a:pP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2 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生命的循環</a:t>
            </a: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二</a:t>
            </a: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動物</a:t>
            </a:r>
            <a:endParaRPr lang="zh-HK" altLang="en-US" sz="2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1763" y="2586930"/>
            <a:ext cx="5999013" cy="2400655"/>
          </a:xfrm>
          <a:prstGeom prst="rect">
            <a:avLst/>
          </a:prstGeom>
          <a:solidFill>
            <a:srgbClr val="FFF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一般而言，胎生動物的受精卵在母體內發展成胎兒，胎兒發育成熟後從母體產下。卵生動物先由母體排出受精卵，胚胎吸取卵內的營養而發育成長，經孵化後出生。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6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AA82E-92C9-4C9C-AE7F-7FC2F4F9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牠們的繁殖繁殖下一代有甚麼不同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9570F8-5843-4805-AE91-37D34FF60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54" y="2443439"/>
            <a:ext cx="2276081" cy="197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65DF424-6252-436D-B8B9-54E46647A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40" y="2530401"/>
            <a:ext cx="2386853" cy="179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A86F017-7EEE-477E-987F-A851EC1003C9}"/>
              </a:ext>
            </a:extLst>
          </p:cNvPr>
          <p:cNvSpPr/>
          <p:nvPr/>
        </p:nvSpPr>
        <p:spPr>
          <a:xfrm>
            <a:off x="667816" y="4767746"/>
            <a:ext cx="2357719" cy="64546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胎生動物</a:t>
            </a:r>
            <a:endParaRPr lang="zh-HK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59625A2-1FB9-4574-8B9E-1CC3D1E32850}"/>
              </a:ext>
            </a:extLst>
          </p:cNvPr>
          <p:cNvSpPr/>
          <p:nvPr/>
        </p:nvSpPr>
        <p:spPr>
          <a:xfrm>
            <a:off x="5066999" y="4767746"/>
            <a:ext cx="2357719" cy="645460"/>
          </a:xfrm>
          <a:prstGeom prst="rect">
            <a:avLst/>
          </a:prstGeom>
          <a:solidFill>
            <a:srgbClr val="CC99FF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HK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卵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生動物</a:t>
            </a:r>
            <a:endParaRPr lang="zh-HK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2AFF1BD9-3C43-476A-AF80-175BE7FD9ED5}"/>
              </a:ext>
            </a:extLst>
          </p:cNvPr>
          <p:cNvSpPr/>
          <p:nvPr/>
        </p:nvSpPr>
        <p:spPr>
          <a:xfrm>
            <a:off x="2303003" y="5826626"/>
            <a:ext cx="3138573" cy="843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說一說胎生和</a:t>
            </a:r>
            <a:r>
              <a:rPr lang="zh-TW" altLang="zh-HK" sz="2000" kern="100" dirty="0">
                <a:solidFill>
                  <a:schemeClr val="bg1"/>
                </a:solidFill>
                <a:latin typeface="+mn-ea"/>
              </a:rPr>
              <a:t>卵</a:t>
            </a: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生動物的例子</a:t>
            </a:r>
            <a:r>
              <a:rPr lang="en-US" altLang="zh-TW" sz="2000" dirty="0">
                <a:solidFill>
                  <a:schemeClr val="bg1"/>
                </a:solidFill>
                <a:latin typeface="+mn-ea"/>
              </a:rPr>
              <a:t>!!</a:t>
            </a:r>
            <a:endParaRPr lang="zh-HK" altLang="en-US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35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CA42-E148-4C60-B126-C8769D97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影片一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zh-HK" altLang="en-US" dirty="0">
                <a:solidFill>
                  <a:schemeClr val="accent2">
                    <a:lumMod val="50000"/>
                  </a:schemeClr>
                </a:solidFill>
              </a:rPr>
              <a:t>海龜產卵</a:t>
            </a:r>
            <a:br>
              <a:rPr lang="zh-HK" alt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H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nline Media 3" title="【紀錄觀點】-【海】海龜產卵">
            <a:hlinkClick r:id="" action="ppaction://media"/>
            <a:extLst>
              <a:ext uri="{FF2B5EF4-FFF2-40B4-BE49-F238E27FC236}">
                <a16:creationId xmlns:a16="http://schemas.microsoft.com/office/drawing/2014/main" id="{3DBCA8B5-C583-46B6-8DDF-571AA7B6C3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308225"/>
            <a:ext cx="634841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6E90-9FB7-42E6-BF01-457C4EA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影片二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zh-HK" altLang="en-US" dirty="0">
                <a:solidFill>
                  <a:schemeClr val="accent2">
                    <a:lumMod val="50000"/>
                  </a:schemeClr>
                </a:solidFill>
              </a:rPr>
              <a:t>海豚生產</a:t>
            </a:r>
            <a:endParaRPr lang="en-H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nline Media 3" title="海豚秀驚見「多一條尾巴」！下秒爆出個寶寶來~">
            <a:hlinkClick r:id="" action="ppaction://media"/>
            <a:extLst>
              <a:ext uri="{FF2B5EF4-FFF2-40B4-BE49-F238E27FC236}">
                <a16:creationId xmlns:a16="http://schemas.microsoft.com/office/drawing/2014/main" id="{A565A3F4-B7AF-4EED-AC34-0694A8A0C0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308225"/>
            <a:ext cx="634841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761828-6D38-44FD-9F71-59D89E71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猜猜這是甚麼海洋生物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胎生</a:t>
            </a:r>
            <a:r>
              <a:rPr lang="en-HK" altLang="zh-TW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zh-HK" altLang="en-US" dirty="0">
                <a:solidFill>
                  <a:schemeClr val="accent2">
                    <a:lumMod val="50000"/>
                  </a:schemeClr>
                </a:solidFill>
              </a:rPr>
              <a:t>卵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生</a:t>
            </a:r>
            <a:r>
              <a:rPr lang="en-HK" altLang="zh-TW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內容版面配置區 5" descr="一張含有 文字, 水母 的圖片&#10;&#10;自動產生的描述">
            <a:extLst>
              <a:ext uri="{FF2B5EF4-FFF2-40B4-BE49-F238E27FC236}">
                <a16:creationId xmlns:a16="http://schemas.microsoft.com/office/drawing/2014/main" id="{B5F7C9A2-FCAE-4B2E-B659-B74B491B3B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009" t="25487" r="37595" b="53224"/>
          <a:stretch/>
        </p:blipFill>
        <p:spPr>
          <a:xfrm>
            <a:off x="268945" y="2744924"/>
            <a:ext cx="2268252" cy="1512168"/>
          </a:xfr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6900F0C1-6A70-4E1D-A0A5-8A67899A5E60}"/>
              </a:ext>
            </a:extLst>
          </p:cNvPr>
          <p:cNvSpPr/>
          <p:nvPr/>
        </p:nvSpPr>
        <p:spPr>
          <a:xfrm>
            <a:off x="2935913" y="3248980"/>
            <a:ext cx="78789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內容版面配置區 5" descr="一張含有 文字, 水母 的圖片&#10;&#10;自動產生的描述">
            <a:extLst>
              <a:ext uri="{FF2B5EF4-FFF2-40B4-BE49-F238E27FC236}">
                <a16:creationId xmlns:a16="http://schemas.microsoft.com/office/drawing/2014/main" id="{93F1E17C-7BEC-4ED6-90C8-5E89DEBD1F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327" t="1118" r="1535" b="1844"/>
          <a:stretch/>
        </p:blipFill>
        <p:spPr>
          <a:xfrm>
            <a:off x="3936330" y="2060848"/>
            <a:ext cx="4752528" cy="3096344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BB55EC4-CA0A-489E-8D80-BAAAB956544D}"/>
              </a:ext>
            </a:extLst>
          </p:cNvPr>
          <p:cNvSpPr txBox="1"/>
          <p:nvPr/>
        </p:nvSpPr>
        <p:spPr>
          <a:xfrm>
            <a:off x="3936330" y="5354131"/>
            <a:ext cx="324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+mj-ea"/>
                <a:ea typeface="+mj-ea"/>
              </a:rPr>
              <a:t>海洋公園好戲在後台第五集 </a:t>
            </a:r>
            <a:r>
              <a:rPr lang="en-US" altLang="zh-TW" sz="1200" b="1" dirty="0">
                <a:latin typeface="+mj-ea"/>
                <a:ea typeface="+mj-ea"/>
              </a:rPr>
              <a:t>-- </a:t>
            </a:r>
            <a:r>
              <a:rPr lang="zh-TW" altLang="en-US" sz="1200" b="1" dirty="0">
                <a:latin typeface="+mj-ea"/>
                <a:ea typeface="+mj-ea"/>
              </a:rPr>
              <a:t>水母空間</a:t>
            </a:r>
          </a:p>
          <a:p>
            <a:r>
              <a:rPr lang="en-US" altLang="zh-TW" sz="1200" b="1" dirty="0">
                <a:latin typeface="+mj-ea"/>
                <a:ea typeface="+mj-ea"/>
                <a:hlinkClick r:id="rId4"/>
              </a:rPr>
              <a:t>https://youtu.be/dhV8zVDCDC4</a:t>
            </a:r>
            <a:r>
              <a:rPr lang="en-US" altLang="zh-TW" sz="1200" b="1" dirty="0">
                <a:latin typeface="+mj-ea"/>
                <a:ea typeface="+mj-ea"/>
              </a:rPr>
              <a:t> 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8519D28-9870-4394-9AEB-BCF2BD59C777}"/>
              </a:ext>
            </a:extLst>
          </p:cNvPr>
          <p:cNvSpPr txBox="1"/>
          <p:nvPr/>
        </p:nvSpPr>
        <p:spPr>
          <a:xfrm>
            <a:off x="3203848" y="4776426"/>
            <a:ext cx="458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latin typeface="+mj-ea"/>
                <a:ea typeface="+mj-ea"/>
              </a:rPr>
              <a:t>水母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2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3C209B-B602-4E78-9A87-4245A6C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請細心觀察以下短片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748ED3-25BB-4D10-A2EF-33B696775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429000"/>
            <a:ext cx="6347714" cy="2612363"/>
          </a:xfrm>
        </p:spPr>
        <p:txBody>
          <a:bodyPr/>
          <a:lstStyle/>
          <a:p>
            <a:pPr>
              <a:buAutoNum type="arabicPeriod"/>
            </a:pPr>
            <a:r>
              <a:rPr lang="zh-TW" altLang="en-US" sz="2800" dirty="0"/>
              <a:t>短片中的提及的是甚麼海洋生物</a:t>
            </a:r>
            <a:r>
              <a:rPr lang="en-US" altLang="zh-TW" sz="2800" dirty="0"/>
              <a:t>?</a:t>
            </a:r>
          </a:p>
          <a:p>
            <a:pPr>
              <a:buAutoNum type="arabicPeriod"/>
            </a:pPr>
            <a:r>
              <a:rPr lang="zh-TW" altLang="en-US" sz="2800" dirty="0"/>
              <a:t>牠們是魚類嗎</a:t>
            </a:r>
            <a:r>
              <a:rPr lang="en-US" altLang="zh-TW" sz="2800" dirty="0"/>
              <a:t>?</a:t>
            </a:r>
            <a:r>
              <a:rPr lang="zh-TW" altLang="en-US" sz="2800" dirty="0"/>
              <a:t>為甚麼</a:t>
            </a:r>
            <a:r>
              <a:rPr lang="en-US" altLang="zh-TW" sz="2800" dirty="0"/>
              <a:t>?</a:t>
            </a:r>
          </a:p>
          <a:p>
            <a:pPr>
              <a:buAutoNum type="arabicPeriod"/>
            </a:pPr>
            <a:r>
              <a:rPr lang="zh-TW" altLang="en-US" sz="2800" dirty="0"/>
              <a:t>誰幫忙孕育寶寶呢</a:t>
            </a:r>
            <a:r>
              <a:rPr lang="en-US" altLang="zh-TW" sz="2800" dirty="0"/>
              <a:t>?</a:t>
            </a:r>
          </a:p>
          <a:p>
            <a:pPr>
              <a:buAutoNum type="arabicPeriod"/>
            </a:pPr>
            <a:r>
              <a:rPr lang="zh-TW" altLang="en-US" sz="2800" dirty="0"/>
              <a:t>牠們的繁殖過程與其他的海洋生物有甚麼分別</a:t>
            </a:r>
            <a:r>
              <a:rPr lang="en-US" altLang="zh-TW" sz="2800" dirty="0"/>
              <a:t>?</a:t>
            </a:r>
          </a:p>
          <a:p>
            <a:pPr>
              <a:buAutoNum type="arabicPeriod"/>
            </a:pP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950CA83-FF0F-41ED-9F60-26BEB279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1" t="25340" r="36372" b="24549"/>
          <a:stretch/>
        </p:blipFill>
        <p:spPr>
          <a:xfrm>
            <a:off x="2519083" y="1246094"/>
            <a:ext cx="3806220" cy="190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502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A30AB4-EC3D-43CA-83FF-2C5E3BA9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rgbClr val="030303"/>
                </a:solidFill>
                <a:effectLst/>
                <a:latin typeface="YouTube Sans"/>
              </a:rPr>
              <a:t>海洋公園好戲在後台第五集 </a:t>
            </a:r>
            <a:r>
              <a:rPr lang="en-US" altLang="zh-TW" b="1" i="0" dirty="0">
                <a:solidFill>
                  <a:srgbClr val="030303"/>
                </a:solidFill>
                <a:effectLst/>
                <a:latin typeface="YouTube Sans"/>
              </a:rPr>
              <a:t>--</a:t>
            </a:r>
            <a:br>
              <a:rPr lang="en-US" altLang="zh-TW" b="1" i="0" dirty="0">
                <a:solidFill>
                  <a:srgbClr val="030303"/>
                </a:solidFill>
                <a:effectLst/>
                <a:latin typeface="YouTube Sans"/>
              </a:rPr>
            </a:b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YouTube Sans"/>
              </a:rPr>
              <a:t>水母空間</a:t>
            </a:r>
            <a:b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YouTube Sans"/>
              </a:rPr>
            </a:br>
            <a:endParaRPr lang="en-H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Online Media 6" title="海洋公園好戲在後台第五集 -- 水母空間 (HD 1080)">
            <a:hlinkClick r:id="" action="ppaction://media"/>
            <a:extLst>
              <a:ext uri="{FF2B5EF4-FFF2-40B4-BE49-F238E27FC236}">
                <a16:creationId xmlns:a16="http://schemas.microsoft.com/office/drawing/2014/main" id="{6B94744E-77AF-4D4C-8033-761E0DD8FFB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308225"/>
            <a:ext cx="634841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446" y="1442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  <a:t>水</a:t>
            </a:r>
            <a:br>
              <a:rPr lang="en-US" altLang="zh-TW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</a:br>
            <a:r>
              <a:rPr lang="zh-TW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  <a:t>母</a:t>
            </a:r>
            <a:br>
              <a:rPr lang="en-US" altLang="zh-TW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</a:br>
            <a:r>
              <a:rPr lang="zh-TW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  <a:t>的</a:t>
            </a:r>
            <a:br>
              <a:rPr lang="en-US" altLang="zh-TW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</a:br>
            <a:r>
              <a:rPr lang="zh-TW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  <a:t>成</a:t>
            </a:r>
            <a:br>
              <a:rPr lang="en-US" altLang="zh-TW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</a:br>
            <a:r>
              <a:rPr lang="zh-TW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  <a:t>長</a:t>
            </a:r>
            <a:br>
              <a:rPr lang="en-US" altLang="zh-TW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</a:br>
            <a:r>
              <a:rPr lang="zh-TW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隸書體W5" panose="02010609010101010101" pitchFamily="49" charset="-120"/>
                <a:ea typeface="華康隸書體W5" panose="02010609010101010101" pitchFamily="49" charset="-120"/>
              </a:rPr>
              <a:t>史</a:t>
            </a:r>
          </a:p>
        </p:txBody>
      </p:sp>
      <p:pic>
        <p:nvPicPr>
          <p:cNvPr id="1026" name="Picture 2" descr="E:\KAYI\photos\LSTS\Design\20170502 IVY board\GROWTH.jpg"/>
          <p:cNvPicPr>
            <a:picLocks noChangeAspect="1" noChangeArrowheads="1"/>
          </p:cNvPicPr>
          <p:nvPr/>
        </p:nvPicPr>
        <p:blipFill>
          <a:blip r:embed="rId2" cstate="print"/>
          <a:srcRect t="9260" r="-892" b="39146"/>
          <a:stretch>
            <a:fillRect/>
          </a:stretch>
        </p:blipFill>
        <p:spPr bwMode="auto">
          <a:xfrm>
            <a:off x="1214414" y="1000108"/>
            <a:ext cx="5044622" cy="562115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286512" y="1214422"/>
            <a:ext cx="2781987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1.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雄性水母成熟的精子會隨海水，進入雌性水母體內受精。 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隸書體W5" pitchFamily="65" charset="-120"/>
              <a:ea typeface="華康隸書體W5" pitchFamily="65" charset="-120"/>
            </a:endParaRPr>
          </a:p>
          <a:p>
            <a:pPr>
              <a:lnSpc>
                <a:spcPts val="2400"/>
              </a:lnSpc>
            </a:pP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隸書體W5" pitchFamily="65" charset="-120"/>
              <a:ea typeface="華康隸書體W5" pitchFamily="65" charset="-120"/>
            </a:endParaRPr>
          </a:p>
          <a:p>
            <a:pPr>
              <a:lnSpc>
                <a:spcPts val="2400"/>
              </a:lnSpc>
            </a:pP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2.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受精卵發育成幼蟲離開母體，在水裏游動一會兒後，沉下海底形成幼體。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隸書體W5" pitchFamily="65" charset="-120"/>
              <a:ea typeface="華康隸書體W5" pitchFamily="65" charset="-120"/>
            </a:endParaRPr>
          </a:p>
          <a:p>
            <a:pPr>
              <a:lnSpc>
                <a:spcPts val="2400"/>
              </a:lnSpc>
            </a:pP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隸書體W5" pitchFamily="65" charset="-120"/>
              <a:ea typeface="華康隸書體W5" pitchFamily="65" charset="-120"/>
            </a:endParaRPr>
          </a:p>
          <a:p>
            <a:pPr>
              <a:lnSpc>
                <a:spcPts val="2400"/>
              </a:lnSpc>
            </a:pP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3&amp;4.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受精卵逐漸發育並附着下來成為水螅體。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隸書體W5" pitchFamily="65" charset="-120"/>
              <a:ea typeface="華康隸書體W5" pitchFamily="65" charset="-120"/>
            </a:endParaRPr>
          </a:p>
          <a:p>
            <a:pPr>
              <a:lnSpc>
                <a:spcPts val="2400"/>
              </a:lnSpc>
            </a:pP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隸書體W5" pitchFamily="65" charset="-120"/>
              <a:ea typeface="華康隸書體W5" pitchFamily="65" charset="-120"/>
            </a:endParaRPr>
          </a:p>
          <a:p>
            <a:pPr>
              <a:lnSpc>
                <a:spcPts val="2400"/>
              </a:lnSpc>
            </a:pP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5&amp;6.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水螅體拉長產生碟狀幼體，再發育成水母成體。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水母結構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2160590"/>
            <a:ext cx="6781102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>
                <a:latin typeface="華康隸書體W5" pitchFamily="65" charset="-120"/>
                <a:ea typeface="華康隸書體W5" pitchFamily="65" charset="-120"/>
              </a:rPr>
              <a:t>大部份水母都有三個主要部份</a:t>
            </a:r>
            <a:r>
              <a:rPr lang="en-US" altLang="zh-TW" sz="3600" dirty="0">
                <a:latin typeface="華康隸書體W5" pitchFamily="65" charset="-120"/>
                <a:ea typeface="華康隸書體W5" pitchFamily="65" charset="-120"/>
              </a:rPr>
              <a:t>﹕ </a:t>
            </a:r>
          </a:p>
          <a:p>
            <a:r>
              <a:rPr lang="zh-TW" altLang="en-US" sz="3600" dirty="0">
                <a:latin typeface="華康隸書體W5" pitchFamily="65" charset="-120"/>
                <a:ea typeface="華康隸書體W5" pitchFamily="65" charset="-120"/>
              </a:rPr>
              <a:t>圓傘狀或是鐘狀的身體 </a:t>
            </a:r>
            <a:endParaRPr lang="en-US" altLang="zh-TW" sz="3600" dirty="0">
              <a:latin typeface="華康隸書體W5" pitchFamily="65" charset="-120"/>
              <a:ea typeface="華康隸書體W5" pitchFamily="65" charset="-120"/>
            </a:endParaRPr>
          </a:p>
          <a:p>
            <a:r>
              <a:rPr lang="zh-TW" altLang="en-US" sz="3600" dirty="0">
                <a:latin typeface="華康隸書體W5" pitchFamily="65" charset="-120"/>
                <a:ea typeface="華康隸書體W5" pitchFamily="65" charset="-120"/>
              </a:rPr>
              <a:t>觸器 </a:t>
            </a:r>
            <a:endParaRPr lang="en-US" altLang="zh-TW" sz="3600" dirty="0">
              <a:latin typeface="華康隸書體W5" pitchFamily="65" charset="-120"/>
              <a:ea typeface="華康隸書體W5" pitchFamily="65" charset="-120"/>
            </a:endParaRPr>
          </a:p>
          <a:p>
            <a:r>
              <a:rPr lang="zh-TW" altLang="en-US" sz="3600" dirty="0">
                <a:latin typeface="華康隸書體W5" pitchFamily="65" charset="-120"/>
                <a:ea typeface="華康隸書體W5" pitchFamily="65" charset="-120"/>
              </a:rPr>
              <a:t>口腕</a:t>
            </a:r>
            <a:endParaRPr lang="en-US" altLang="zh-TW" sz="3600" dirty="0">
              <a:latin typeface="華康隸書體W5" pitchFamily="65" charset="-120"/>
              <a:ea typeface="華康隸書體W5" pitchFamily="65" charset="-120"/>
            </a:endParaRPr>
          </a:p>
          <a:p>
            <a:endParaRPr lang="en-US" altLang="zh-TW" sz="3600" dirty="0">
              <a:latin typeface="華康隸書體W5" pitchFamily="65" charset="-120"/>
              <a:ea typeface="華康隸書體W5" pitchFamily="65" charset="-120"/>
            </a:endParaRPr>
          </a:p>
          <a:p>
            <a:endParaRPr lang="zh-TW" altLang="en-US" sz="3600" dirty="0">
              <a:latin typeface="華康隸書體W5" pitchFamily="65" charset="-120"/>
              <a:ea typeface="華康隸書體W5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水母結構</a:t>
            </a:r>
            <a:endParaRPr lang="zh-TW" alt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3200" dirty="0">
                <a:latin typeface="華康隸書體W5" pitchFamily="65" charset="-120"/>
                <a:ea typeface="華康隸書體W5" pitchFamily="65" charset="-120"/>
              </a:rPr>
              <a:t>95%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是水</a:t>
            </a:r>
            <a:endParaRPr lang="zh-TW" altLang="en-US" sz="2800" dirty="0">
              <a:latin typeface="華康隸書體W5" pitchFamily="65" charset="-120"/>
              <a:ea typeface="華康隸書體W5" pitchFamily="65" charset="-120"/>
            </a:endParaRPr>
          </a:p>
          <a:p>
            <a:pPr lvl="1"/>
            <a:r>
              <a:rPr lang="en-GB" sz="3200" dirty="0">
                <a:latin typeface="華康隸書體W5" pitchFamily="65" charset="-120"/>
                <a:ea typeface="華康隸書體W5" pitchFamily="65" charset="-120"/>
              </a:rPr>
              <a:t>3%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是鹽</a:t>
            </a:r>
            <a:endParaRPr lang="zh-TW" altLang="en-US" sz="2800" dirty="0">
              <a:latin typeface="華康隸書體W5" pitchFamily="65" charset="-120"/>
              <a:ea typeface="華康隸書體W5" pitchFamily="65" charset="-120"/>
            </a:endParaRPr>
          </a:p>
          <a:p>
            <a:pPr lvl="1"/>
            <a:r>
              <a:rPr lang="en-GB" sz="3200" dirty="0">
                <a:latin typeface="華康隸書體W5" pitchFamily="65" charset="-120"/>
                <a:ea typeface="華康隸書體W5" pitchFamily="65" charset="-120"/>
              </a:rPr>
              <a:t>2%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是蛋白質</a:t>
            </a:r>
            <a:endParaRPr lang="zh-TW" altLang="en-US" sz="2800" dirty="0">
              <a:latin typeface="華康隸書體W5" pitchFamily="65" charset="-120"/>
              <a:ea typeface="華康隸書體W5" pitchFamily="65" charset="-120"/>
            </a:endParaRPr>
          </a:p>
          <a:p>
            <a:pPr lvl="1"/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沒有心臟</a:t>
            </a:r>
            <a:r>
              <a:rPr lang="en-US" altLang="zh-TW" sz="3200" dirty="0">
                <a:latin typeface="華康隸書體W5" pitchFamily="65" charset="-120"/>
                <a:ea typeface="華康隸書體W5" pitchFamily="65" charset="-120"/>
              </a:rPr>
              <a:t>﹑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血液</a:t>
            </a:r>
            <a:endParaRPr lang="zh-TW" altLang="en-US" sz="2800" dirty="0">
              <a:latin typeface="華康隸書體W5" pitchFamily="65" charset="-120"/>
              <a:ea typeface="華康隸書體W5" pitchFamily="65" charset="-120"/>
            </a:endParaRPr>
          </a:p>
          <a:p>
            <a:pPr lvl="1"/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沒有鰓</a:t>
            </a:r>
            <a:r>
              <a:rPr lang="en-US" altLang="zh-TW" sz="3200" dirty="0">
                <a:latin typeface="華康隸書體W5" pitchFamily="65" charset="-120"/>
                <a:ea typeface="華康隸書體W5" pitchFamily="65" charset="-120"/>
              </a:rPr>
              <a:t>﹑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肺和骨</a:t>
            </a:r>
            <a:endParaRPr lang="zh-TW" altLang="en-US" sz="2800" dirty="0">
              <a:latin typeface="華康隸書體W5" pitchFamily="65" charset="-120"/>
              <a:ea typeface="華康隸書體W5" pitchFamily="65" charset="-120"/>
            </a:endParaRPr>
          </a:p>
          <a:p>
            <a:pPr lvl="1"/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只有胃，呼吸是通過外層的組織來進行；</a:t>
            </a:r>
            <a:endParaRPr lang="zh-TW" altLang="en-US" sz="2800" dirty="0">
              <a:latin typeface="華康隸書體W5" pitchFamily="65" charset="-120"/>
              <a:ea typeface="華康隸書體W5" pitchFamily="65" charset="-120"/>
            </a:endParaRPr>
          </a:p>
          <a:p>
            <a:pPr>
              <a:buNone/>
            </a:pPr>
            <a:endParaRPr lang="zh-TW" altLang="en-US" sz="3200" dirty="0">
              <a:latin typeface="華康隸書體W5" pitchFamily="65" charset="-120"/>
              <a:ea typeface="華康隸書體W5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水母的習性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2160590"/>
            <a:ext cx="7041161" cy="3880773"/>
          </a:xfrm>
        </p:spPr>
        <p:txBody>
          <a:bodyPr/>
          <a:lstStyle/>
          <a:p>
            <a:pPr lvl="0"/>
            <a:r>
              <a:rPr lang="zh-TW" altLang="en-US" sz="2800" dirty="0">
                <a:latin typeface="華康隸書體W5" pitchFamily="65" charset="-120"/>
                <a:ea typeface="華康隸書體W5" pitchFamily="65" charset="-120"/>
              </a:rPr>
              <a:t>水母是隨水流而動的，所以養殖水母的空間需要隨時留意水流。</a:t>
            </a:r>
            <a:endParaRPr lang="en-US" altLang="zh-TW" sz="2800" dirty="0">
              <a:latin typeface="華康隸書體W5" pitchFamily="65" charset="-120"/>
              <a:ea typeface="華康隸書體W5" pitchFamily="65" charset="-120"/>
            </a:endParaRPr>
          </a:p>
          <a:p>
            <a:pPr lvl="0"/>
            <a:r>
              <a:rPr lang="zh-TW" altLang="en-US" sz="2800" dirty="0">
                <a:latin typeface="華康隸書體W5" pitchFamily="65" charset="-120"/>
                <a:ea typeface="華康隸書體W5" pitchFamily="65" charset="-120"/>
              </a:rPr>
              <a:t>於日間，尤其在天色晴朗的日子，牠們會浮游在 水面並向陽光游動。 </a:t>
            </a:r>
            <a:endParaRPr lang="en-US" altLang="zh-TW" sz="2800" dirty="0">
              <a:latin typeface="華康隸書體W5" pitchFamily="65" charset="-120"/>
              <a:ea typeface="華康隸書體W5" pitchFamily="65" charset="-120"/>
            </a:endParaRPr>
          </a:p>
          <a:p>
            <a:pPr lvl="1"/>
            <a:r>
              <a:rPr lang="zh-TW" altLang="en-US" sz="2400" dirty="0">
                <a:latin typeface="華康隸書體W5" pitchFamily="65" charset="-120"/>
                <a:ea typeface="華康隸書體W5" pitchFamily="65" charset="-120"/>
              </a:rPr>
              <a:t>方種身體內的藻類吸收陽光，進行光合作用 。</a:t>
            </a:r>
            <a:endParaRPr lang="en-US" altLang="zh-TW" sz="2400" dirty="0">
              <a:latin typeface="華康隸書體W5" pitchFamily="65" charset="-120"/>
              <a:ea typeface="華康隸書體W5" pitchFamily="65" charset="-120"/>
            </a:endParaRPr>
          </a:p>
          <a:p>
            <a:pPr lvl="1"/>
            <a:r>
              <a:rPr lang="zh-TW" altLang="en-US" sz="2400" dirty="0">
                <a:latin typeface="華康隸書體W5" pitchFamily="65" charset="-120"/>
                <a:ea typeface="華康隸書體W5" pitchFamily="65" charset="-120"/>
              </a:rPr>
              <a:t>它們生產出來的食物，成為水母的營養來源 。</a:t>
            </a:r>
          </a:p>
          <a:p>
            <a:endParaRPr lang="zh-TW" altLang="en-US" dirty="0">
              <a:latin typeface="華康隸書體W5" pitchFamily="65" charset="-120"/>
              <a:ea typeface="華康隸書體W5" pitchFamily="65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水母的親子關係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水母生出小水母，小水母雖</a:t>
            </a:r>
            <a:r>
              <a:rPr lang="zh-TW" altLang="en-US" sz="3200" dirty="0">
                <a:solidFill>
                  <a:srgbClr val="7030A0"/>
                </a:solidFill>
                <a:latin typeface="華康隸書體W5" pitchFamily="65" charset="-120"/>
                <a:ea typeface="華康隸書體W5" pitchFamily="65" charset="-120"/>
              </a:rPr>
              <a:t>能獨立生存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，</a:t>
            </a:r>
            <a:endParaRPr lang="en-US" altLang="zh-TW" sz="3200" dirty="0">
              <a:latin typeface="華康隸書體W5" pitchFamily="65" charset="-120"/>
              <a:ea typeface="華康隸書體W5" pitchFamily="65" charset="-120"/>
            </a:endParaRPr>
          </a:p>
          <a:p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但親子之間似乎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感情深厚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，不忍分離，</a:t>
            </a:r>
            <a:endParaRPr lang="en-US" altLang="zh-TW" sz="3200" dirty="0">
              <a:latin typeface="華康隸書體W5" pitchFamily="65" charset="-120"/>
              <a:ea typeface="華康隸書體W5" pitchFamily="65" charset="-120"/>
            </a:endParaRPr>
          </a:p>
          <a:p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因此小水母都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依附在水母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身體上。</a:t>
            </a:r>
            <a:endParaRPr lang="en-US" altLang="zh-TW" sz="3200" dirty="0">
              <a:latin typeface="華康隸書體W5" pitchFamily="65" charset="-120"/>
              <a:ea typeface="華康隸書體W5" pitchFamily="65" charset="-120"/>
            </a:endParaRPr>
          </a:p>
          <a:p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不久之後，小水母生出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孫子輩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的水母，</a:t>
            </a:r>
            <a:endParaRPr lang="en-US" altLang="zh-TW" sz="3200" dirty="0">
              <a:latin typeface="華康隸書體W5" pitchFamily="65" charset="-120"/>
              <a:ea typeface="華康隸書體W5" pitchFamily="65" charset="-120"/>
            </a:endParaRPr>
          </a:p>
          <a:p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依然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緊密聯繫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在一起。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2">
                    <a:lumMod val="50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水母的危險性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水母的足手長有刺細胞，</a:t>
            </a:r>
            <a:endParaRPr lang="en-US" altLang="zh-TW" sz="3200" dirty="0">
              <a:latin typeface="華康隸書體W5" pitchFamily="65" charset="-120"/>
              <a:ea typeface="華康隸書體W5" pitchFamily="65" charset="-120"/>
            </a:endParaRPr>
          </a:p>
          <a:p>
            <a:pPr>
              <a:buNone/>
            </a:pP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在受到騷擾時，會刺進敵人身體及發放出毒液</a:t>
            </a:r>
            <a:endParaRPr lang="en-US" altLang="zh-TW" sz="3200" dirty="0">
              <a:latin typeface="華康隸書體W5" pitchFamily="65" charset="-120"/>
              <a:ea typeface="華康隸書體W5" pitchFamily="65" charset="-120"/>
            </a:endParaRPr>
          </a:p>
          <a:p>
            <a:pPr>
              <a:buNone/>
            </a:pPr>
            <a:endParaRPr lang="en-US" altLang="zh-TW" sz="3200" dirty="0">
              <a:latin typeface="華康隸書體W5" pitchFamily="65" charset="-120"/>
              <a:ea typeface="華康隸書體W5" pitchFamily="65" charset="-120"/>
            </a:endParaRPr>
          </a:p>
          <a:p>
            <a:pPr>
              <a:buNone/>
            </a:pP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＊＊遊客謹記止於觀察，切勿嘗試觸摸水母。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0F59-4AC7-49BB-B968-EA48DAAA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982438" cy="1320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學校大堂的魚缸內，你找到的生物是</a:t>
            </a:r>
            <a:r>
              <a:rPr lang="zh-TW" altLang="zh-HK" dirty="0">
                <a:solidFill>
                  <a:schemeClr val="accent2">
                    <a:lumMod val="50000"/>
                  </a:schemeClr>
                </a:solidFill>
              </a:rPr>
              <a:t>卵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生還是胎生動物</a:t>
            </a:r>
            <a:r>
              <a:rPr lang="en-HK" altLang="zh-TW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H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nline Media 5" title="省德魚樂無窮">
            <a:hlinkClick r:id="" action="ppaction://media"/>
            <a:extLst>
              <a:ext uri="{FF2B5EF4-FFF2-40B4-BE49-F238E27FC236}">
                <a16:creationId xmlns:a16="http://schemas.microsoft.com/office/drawing/2014/main" id="{BDC72843-73AD-4804-9848-3924489CA7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664" y="2240868"/>
            <a:ext cx="5867046" cy="33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084-188C-4FCB-9602-417858C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請在常識練習簿內，畫出一種在校內魚缸內找到的</a:t>
            </a:r>
            <a:r>
              <a:rPr lang="zh-TW" altLang="zh-HK" dirty="0">
                <a:solidFill>
                  <a:schemeClr val="accent2">
                    <a:lumMod val="50000"/>
                  </a:schemeClr>
                </a:solidFill>
              </a:rPr>
              <a:t>卵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生動物。</a:t>
            </a:r>
            <a:endParaRPr lang="en-HK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8B95FDB-58F1-4B9C-AB58-F2C39AD8A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91607"/>
              </p:ext>
            </p:extLst>
          </p:nvPr>
        </p:nvGraphicFramePr>
        <p:xfrm>
          <a:off x="2838727" y="2003047"/>
          <a:ext cx="3635680" cy="45605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3568">
                  <a:extLst>
                    <a:ext uri="{9D8B030D-6E8A-4147-A177-3AD203B41FA5}">
                      <a16:colId xmlns:a16="http://schemas.microsoft.com/office/drawing/2014/main" val="2851867846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720169799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752270277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3903710753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2405042846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1286312817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2494369386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2312271971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1193969776"/>
                    </a:ext>
                  </a:extLst>
                </a:gridCol>
                <a:gridCol w="363568">
                  <a:extLst>
                    <a:ext uri="{9D8B030D-6E8A-4147-A177-3AD203B41FA5}">
                      <a16:colId xmlns:a16="http://schemas.microsoft.com/office/drawing/2014/main" val="2908720432"/>
                    </a:ext>
                  </a:extLst>
                </a:gridCol>
              </a:tblGrid>
              <a:tr h="211781"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二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6447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45253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畫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7615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出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39140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一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日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296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種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93617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卵</a:t>
                      </a:r>
                      <a:endParaRPr lang="zh-HK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43460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生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15927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動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49614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物</a:t>
                      </a:r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35125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92493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9766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10404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71140"/>
                  </a:ext>
                </a:extLst>
              </a:tr>
            </a:tbl>
          </a:graphicData>
        </a:graphic>
      </p:graphicFrame>
      <p:pic>
        <p:nvPicPr>
          <p:cNvPr id="1026" name="Picture 2" descr="環境神學沙龍〉小丑魚的基因顛覆適者生存的道理- 台灣醒報Awakening News Networks">
            <a:extLst>
              <a:ext uri="{FF2B5EF4-FFF2-40B4-BE49-F238E27FC236}">
                <a16:creationId xmlns:a16="http://schemas.microsoft.com/office/drawing/2014/main" id="{27C8D88E-44A8-401D-95D2-04DFFBD3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3" y="3942412"/>
            <a:ext cx="1964531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管海馬｜動物圖鑑｜DMM Kariyushi水族館">
            <a:extLst>
              <a:ext uri="{FF2B5EF4-FFF2-40B4-BE49-F238E27FC236}">
                <a16:creationId xmlns:a16="http://schemas.microsoft.com/office/drawing/2014/main" id="{CC0A2D21-60B2-41D3-B1FA-AF0518BE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90" y="1930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31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106EE-7B7D-433D-BC11-278EDD12C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165917"/>
            <a:ext cx="6573954" cy="193592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300" dirty="0">
                <a:solidFill>
                  <a:schemeClr val="accent2">
                    <a:lumMod val="50000"/>
                  </a:schemeClr>
                </a:solidFill>
              </a:rPr>
              <a:t>問問你</a:t>
            </a:r>
            <a:r>
              <a:rPr lang="en-HK" altLang="zh-TW" sz="33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en-HK" altLang="zh-TW" sz="33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HK" altLang="zh-TW" sz="3300" dirty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zh-TW" altLang="en-US" sz="3300" dirty="0">
                <a:solidFill>
                  <a:schemeClr val="accent2">
                    <a:lumMod val="50000"/>
                  </a:schemeClr>
                </a:solidFill>
              </a:rPr>
              <a:t>經過這節課堂後，你對海洋保育課題有加深認識嗎</a:t>
            </a:r>
            <a:r>
              <a:rPr lang="en-HK" altLang="zh-TW" sz="33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en-HK" altLang="zh-TW" sz="33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HK" altLang="zh-TW" sz="3300" dirty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zh-TW" altLang="en-US" sz="3300" dirty="0">
                <a:solidFill>
                  <a:schemeClr val="accent2">
                    <a:lumMod val="50000"/>
                  </a:schemeClr>
                </a:solidFill>
              </a:rPr>
              <a:t>你有沒有興趣學習更多有關海洋保育的知識</a:t>
            </a:r>
            <a:r>
              <a:rPr lang="en-HK" altLang="zh-TW" sz="33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HK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Thinking Face Joypixels Sticker - Thinking Face Joypixels Thinking -  Discover &amp;amp; Share GIFs">
            <a:extLst>
              <a:ext uri="{FF2B5EF4-FFF2-40B4-BE49-F238E27FC236}">
                <a16:creationId xmlns:a16="http://schemas.microsoft.com/office/drawing/2014/main" id="{93D9538F-F214-4DF9-98EE-8B4E7388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77" y="4276318"/>
            <a:ext cx="1124550" cy="11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5166-5A54-4EA8-9497-E79FD246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https://www.youtube.com/watch?v=gINBTawP0IQ</a:t>
            </a:r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HK" dirty="0"/>
          </a:p>
        </p:txBody>
      </p:sp>
      <p:pic>
        <p:nvPicPr>
          <p:cNvPr id="4" name="Online Media 3" title="海龍海馬">
            <a:hlinkClick r:id="" action="ppaction://media"/>
            <a:extLst>
              <a:ext uri="{FF2B5EF4-FFF2-40B4-BE49-F238E27FC236}">
                <a16:creationId xmlns:a16="http://schemas.microsoft.com/office/drawing/2014/main" id="{EBB9CC62-2D14-4C29-B58D-2682CC1381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2308225"/>
            <a:ext cx="634841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DA76E1E-4BA0-4746-B15C-451DDE85EE66}"/>
              </a:ext>
            </a:extLst>
          </p:cNvPr>
          <p:cNvSpPr txBox="1"/>
          <p:nvPr/>
        </p:nvSpPr>
        <p:spPr bwMode="auto">
          <a:xfrm>
            <a:off x="850022" y="1476367"/>
            <a:ext cx="570317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TW" altLang="zh-TW" sz="3200" b="1" dirty="0">
                <a:solidFill>
                  <a:srgbClr val="254061"/>
                </a:solidFill>
              </a:rPr>
              <a:t>動物為甚麼需要繁殖後代？</a:t>
            </a:r>
            <a:endParaRPr kumimoji="0" lang="zh-HK" altLang="en-US" sz="3200" b="1" i="0" u="none" strike="noStrike" cap="none" normalizeH="0" baseline="0" dirty="0">
              <a:ln>
                <a:noFill/>
              </a:ln>
              <a:solidFill>
                <a:srgbClr val="25406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85ADD7D-A87A-4650-8781-2CDEFB725083}"/>
              </a:ext>
            </a:extLst>
          </p:cNvPr>
          <p:cNvSpPr txBox="1"/>
          <p:nvPr/>
        </p:nvSpPr>
        <p:spPr>
          <a:xfrm>
            <a:off x="661763" y="2586930"/>
            <a:ext cx="6312778" cy="2462210"/>
          </a:xfrm>
          <a:prstGeom prst="rect">
            <a:avLst/>
          </a:prstGeom>
          <a:solidFill>
            <a:srgbClr val="FFF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動物的一生會經歷出生、成長、年老和死亡四個階段。動物會通過繁殖後代去延續自己的物種，避免絕種。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9508CD1-68A4-490D-A208-492C1FA00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16" y="418137"/>
            <a:ext cx="1172080" cy="6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/>
          <p:cNvSpPr txBox="1">
            <a:spLocks/>
          </p:cNvSpPr>
          <p:nvPr/>
        </p:nvSpPr>
        <p:spPr bwMode="auto">
          <a:xfrm>
            <a:off x="546256" y="89713"/>
            <a:ext cx="7914176" cy="17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25000" lnSpcReduction="20000"/>
          </a:bodyPr>
          <a:lstStyle>
            <a:lvl1pPr algn="l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zh-TW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en-US" altLang="zh-TW" sz="7400" dirty="0">
                <a:latin typeface="標楷體" panose="03000509000000000000" pitchFamily="65" charset="-120"/>
                <a:ea typeface="標楷體" panose="03000509000000000000" pitchFamily="65" charset="-120"/>
              </a:rPr>
              <a:t>				</a:t>
            </a:r>
            <a:b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br>
              <a:rPr lang="en-US" altLang="zh-TW" sz="7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altLang="en-US" sz="5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altLang="en-US" sz="5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altLang="en-US" sz="51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3" y="1144278"/>
            <a:ext cx="1172080" cy="664179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 bwMode="auto">
          <a:xfrm>
            <a:off x="661763" y="1915094"/>
            <a:ext cx="779866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 </a:t>
            </a:r>
            <a:r>
              <a:rPr lang="zh-TW" altLang="zh-TW" sz="3200" b="1" dirty="0">
                <a:solidFill>
                  <a:srgbClr val="254061"/>
                </a:solidFill>
              </a:rPr>
              <a:t>動物怎樣養育幼兒？</a:t>
            </a:r>
            <a:endParaRPr kumimoji="0" lang="zh-HK" altLang="en-US" sz="3000" b="1" i="0" u="none" strike="noStrike" cap="none" normalizeH="0" baseline="0" dirty="0">
              <a:ln>
                <a:noFill/>
              </a:ln>
              <a:solidFill>
                <a:srgbClr val="25406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516216" y="236537"/>
            <a:ext cx="24586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825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儷黑 Pro"/>
                <a:ea typeface="儷黑 Pro"/>
                <a:cs typeface="儷黑 Pro"/>
                <a:sym typeface="儷黑 Pro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defRPr/>
            </a:pP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2 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生命的循環</a:t>
            </a: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二</a:t>
            </a: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動物</a:t>
            </a:r>
            <a:endParaRPr lang="zh-HK" altLang="en-US" sz="2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1763" y="2586929"/>
            <a:ext cx="6079695" cy="3016208"/>
          </a:xfrm>
          <a:prstGeom prst="rect">
            <a:avLst/>
          </a:prstGeom>
          <a:solidFill>
            <a:srgbClr val="FFF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部分動物會照顧初生的幼兒，以提高下一代存活的機會。有些動物會餵哺幼兒或為幼兒提供食物，替幼兒清潔身體及教授基本求生技能等。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/>
          <p:cNvSpPr txBox="1">
            <a:spLocks/>
          </p:cNvSpPr>
          <p:nvPr/>
        </p:nvSpPr>
        <p:spPr bwMode="auto">
          <a:xfrm>
            <a:off x="546256" y="89713"/>
            <a:ext cx="7914176" cy="17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25000" lnSpcReduction="20000"/>
          </a:bodyPr>
          <a:lstStyle>
            <a:lvl1pPr algn="l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zh-TW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en-US" altLang="zh-TW" sz="7400" dirty="0">
                <a:latin typeface="標楷體" panose="03000509000000000000" pitchFamily="65" charset="-120"/>
                <a:ea typeface="標楷體" panose="03000509000000000000" pitchFamily="65" charset="-120"/>
              </a:rPr>
              <a:t>				</a:t>
            </a:r>
            <a:b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br>
              <a:rPr lang="en-US" altLang="zh-TW" sz="7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altLang="en-US" sz="5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altLang="en-US" sz="5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altLang="en-US" sz="51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3" y="1144278"/>
            <a:ext cx="1172080" cy="664179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 bwMode="auto">
          <a:xfrm>
            <a:off x="661763" y="1915094"/>
            <a:ext cx="779866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 </a:t>
            </a:r>
            <a:r>
              <a:rPr lang="zh-TW" altLang="zh-TW" sz="3200" b="1" dirty="0">
                <a:solidFill>
                  <a:srgbClr val="2540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動物都會經歷衰老和死亡嗎？</a:t>
            </a:r>
            <a:endParaRPr kumimoji="0" lang="zh-HK" altLang="en-US" sz="3000" b="1" i="0" u="none" strike="noStrike" cap="none" normalizeH="0" baseline="0" dirty="0">
              <a:ln>
                <a:noFill/>
              </a:ln>
              <a:solidFill>
                <a:srgbClr val="25406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516216" y="236537"/>
            <a:ext cx="24586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825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儷黑 Pro"/>
                <a:ea typeface="儷黑 Pro"/>
                <a:cs typeface="儷黑 Pro"/>
                <a:sym typeface="儷黑 Pro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defRPr/>
            </a:pP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2 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生命的循環</a:t>
            </a: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二</a:t>
            </a: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動物</a:t>
            </a:r>
            <a:endParaRPr lang="zh-HK" altLang="en-US" sz="2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1764" y="2586930"/>
            <a:ext cx="6590684" cy="1969768"/>
          </a:xfrm>
          <a:prstGeom prst="rect">
            <a:avLst/>
          </a:prstGeom>
          <a:solidFill>
            <a:srgbClr val="FFF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動物都會衰老，而且可能因為年老或被捕食等原因而死亡，部分屍體會成為其他動物的食物或化為泥土養分，為其他動植物提供養料。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0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197C4C-6CEC-47A1-9CA6-FE39A820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0" y="26790"/>
            <a:ext cx="6347713" cy="13208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請看看，並排一排序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CEBE03-27AF-46D2-9661-8F5BA2104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13765" b="1025"/>
          <a:stretch/>
        </p:blipFill>
        <p:spPr bwMode="auto">
          <a:xfrm>
            <a:off x="4507930" y="4192524"/>
            <a:ext cx="4401861" cy="2492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033BE19-9A22-4A34-A5E4-1F06E3D1F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/>
        </p:blipFill>
        <p:spPr bwMode="auto">
          <a:xfrm>
            <a:off x="182850" y="1485288"/>
            <a:ext cx="4129389" cy="2492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剩不到70隻…母子共游也越少見當友善環境綠能傷害了白海豚| ETtoday寵物 ...">
            <a:extLst>
              <a:ext uri="{FF2B5EF4-FFF2-40B4-BE49-F238E27FC236}">
                <a16:creationId xmlns:a16="http://schemas.microsoft.com/office/drawing/2014/main" id="{2F6EB7D6-0AFC-447F-A21E-BDD71D4E3B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/>
          <a:stretch/>
        </p:blipFill>
        <p:spPr bwMode="auto">
          <a:xfrm>
            <a:off x="365701" y="4069285"/>
            <a:ext cx="4036160" cy="2627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愛在香港出沒的中華白海豚| 中國文化研究院- 燦爛的中國文明">
            <a:extLst>
              <a:ext uri="{FF2B5EF4-FFF2-40B4-BE49-F238E27FC236}">
                <a16:creationId xmlns:a16="http://schemas.microsoft.com/office/drawing/2014/main" id="{8B19B1D1-082D-4076-8940-E563EC15B1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6" b="11091"/>
          <a:stretch/>
        </p:blipFill>
        <p:spPr bwMode="auto">
          <a:xfrm>
            <a:off x="4507930" y="1485288"/>
            <a:ext cx="4401861" cy="2559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03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CEBE03-27AF-46D2-9661-8F5BA2104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13765" b="1025"/>
          <a:stretch/>
        </p:blipFill>
        <p:spPr bwMode="auto">
          <a:xfrm>
            <a:off x="491207" y="1474003"/>
            <a:ext cx="7670683" cy="4344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1F6DDD0B-1685-4D52-9149-4D6439A4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07" y="153203"/>
            <a:ext cx="6347713" cy="1320800"/>
          </a:xfrm>
        </p:spPr>
        <p:txBody>
          <a:bodyPr/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出生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7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1F6DDD0B-1685-4D52-9149-4D6439A4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07" y="153203"/>
            <a:ext cx="6347713" cy="1320800"/>
          </a:xfrm>
        </p:spPr>
        <p:txBody>
          <a:bodyPr/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成長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EDA47D-0364-4C55-9621-BE59053FA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/>
        </p:blipFill>
        <p:spPr bwMode="auto">
          <a:xfrm>
            <a:off x="649015" y="1341852"/>
            <a:ext cx="7517832" cy="4538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748248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1236</Words>
  <Application>Microsoft Office PowerPoint</Application>
  <PresentationFormat>On-screen Show (4:3)</PresentationFormat>
  <Paragraphs>114</Paragraphs>
  <Slides>29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DFKai-SB</vt:lpstr>
      <vt:lpstr>Microsoft JhengHei</vt:lpstr>
      <vt:lpstr>MingLiU</vt:lpstr>
      <vt:lpstr>YouTube Sans</vt:lpstr>
      <vt:lpstr>華康隸書體W5</vt:lpstr>
      <vt:lpstr>Arial</vt:lpstr>
      <vt:lpstr>Calibri</vt:lpstr>
      <vt:lpstr>Times New Roman</vt:lpstr>
      <vt:lpstr>Trebuchet MS</vt:lpstr>
      <vt:lpstr>Wingdings 3</vt:lpstr>
      <vt:lpstr>多面向</vt:lpstr>
      <vt:lpstr>海洋保育課P.5</vt:lpstr>
      <vt:lpstr>請細心觀察以下短片</vt:lpstr>
      <vt:lpstr>https://www.youtube.com/watch?v=gINBTawP0IQ  </vt:lpstr>
      <vt:lpstr>PowerPoint Presentation</vt:lpstr>
      <vt:lpstr>PowerPoint Presentation</vt:lpstr>
      <vt:lpstr>PowerPoint Presentation</vt:lpstr>
      <vt:lpstr>請看看，並排一排序!</vt:lpstr>
      <vt:lpstr>1.出生</vt:lpstr>
      <vt:lpstr>2.成長</vt:lpstr>
      <vt:lpstr>3.年老</vt:lpstr>
      <vt:lpstr>4. 死亡</vt:lpstr>
      <vt:lpstr>我們的中華白海豚</vt:lpstr>
      <vt:lpstr>動物是怎樣繁殖?</vt:lpstr>
      <vt:lpstr>PowerPoint Presentation</vt:lpstr>
      <vt:lpstr>PowerPoint Presentation</vt:lpstr>
      <vt:lpstr>牠們的繁殖繁殖下一代有甚麼不同?</vt:lpstr>
      <vt:lpstr>影片一:海龜產卵 </vt:lpstr>
      <vt:lpstr>影片二:海豚生產</vt:lpstr>
      <vt:lpstr>猜猜這是甚麼海洋生物? 胎生?卵生?</vt:lpstr>
      <vt:lpstr>海洋公園好戲在後台第五集 -- 水母空間 </vt:lpstr>
      <vt:lpstr>水 母 的 成 長 史</vt:lpstr>
      <vt:lpstr>水母結構</vt:lpstr>
      <vt:lpstr>水母結構</vt:lpstr>
      <vt:lpstr>水母的習性</vt:lpstr>
      <vt:lpstr>水母的親子關係</vt:lpstr>
      <vt:lpstr>水母的危險性</vt:lpstr>
      <vt:lpstr>學校大堂的魚缸內，你找到的生物是卵生還是胎生動物?</vt:lpstr>
      <vt:lpstr>請在常識練習簿內，畫出一種在校內魚缸內找到的卵生動物。</vt:lpstr>
      <vt:lpstr>問問你? 1.經過這節課堂後，你對海洋保育課題有加深認識嗎? 2.你有沒有興趣學習更多有關海洋保育的知識?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海洋保育課P.5</dc:title>
  <dc:creator>wai man lau</dc:creator>
  <cp:lastModifiedBy>KAYI HO</cp:lastModifiedBy>
  <cp:revision>11</cp:revision>
  <dcterms:created xsi:type="dcterms:W3CDTF">2021-12-30T05:56:33Z</dcterms:created>
  <dcterms:modified xsi:type="dcterms:W3CDTF">2022-02-16T05:38:52Z</dcterms:modified>
</cp:coreProperties>
</file>