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008" r:id="rId3"/>
    <p:sldId id="931" r:id="rId4"/>
    <p:sldId id="991" r:id="rId5"/>
    <p:sldId id="992" r:id="rId6"/>
    <p:sldId id="993" r:id="rId7"/>
    <p:sldId id="994" r:id="rId8"/>
    <p:sldId id="995" r:id="rId9"/>
    <p:sldId id="257" r:id="rId10"/>
    <p:sldId id="258" r:id="rId11"/>
    <p:sldId id="260" r:id="rId12"/>
    <p:sldId id="1009" r:id="rId13"/>
    <p:sldId id="1004" r:id="rId14"/>
    <p:sldId id="1005" r:id="rId15"/>
    <p:sldId id="1006" r:id="rId16"/>
    <p:sldId id="1007" r:id="rId17"/>
    <p:sldId id="971" r:id="rId18"/>
    <p:sldId id="261" r:id="rId19"/>
    <p:sldId id="264" r:id="rId20"/>
    <p:sldId id="259" r:id="rId21"/>
    <p:sldId id="263" r:id="rId22"/>
    <p:sldId id="265" r:id="rId23"/>
    <p:sldId id="262" r:id="rId24"/>
    <p:sldId id="266" r:id="rId25"/>
    <p:sldId id="267" r:id="rId26"/>
    <p:sldId id="440" r:id="rId27"/>
    <p:sldId id="423" r:id="rId28"/>
    <p:sldId id="424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B1D22-E840-48EF-A540-CD097D9B1582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449101-7026-4349-8976-29806AD5F90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dOfoX4tiF0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9_C64LqEvo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dUPjf4AK5A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4DLbXpHtO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pj6QoOYV7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Lka2xAZ8KU?feature=oembed" TargetMode="Externa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ro2JPB1nD0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/>
              <a:t>海洋污染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zh-HK" altLang="en-US" dirty="0"/>
              <a:t>解決海洋垃圾問題</a:t>
            </a:r>
            <a:br>
              <a:rPr lang="zh-TW" altLang="en-US" b="1" dirty="0"/>
            </a:br>
            <a:r>
              <a:rPr lang="en-US" altLang="zh-TW" dirty="0"/>
              <a:t>https://youtu.be/WdOfoX4tiF0</a:t>
            </a:r>
            <a:endParaRPr lang="zh-TW" altLang="en-US" dirty="0"/>
          </a:p>
        </p:txBody>
      </p:sp>
      <p:pic>
        <p:nvPicPr>
          <p:cNvPr id="6" name="Online Media 5" title="塑膠的前世今生">
            <a:hlinkClick r:id="" action="ppaction://media"/>
            <a:extLst>
              <a:ext uri="{FF2B5EF4-FFF2-40B4-BE49-F238E27FC236}">
                <a16:creationId xmlns:a16="http://schemas.microsoft.com/office/drawing/2014/main" id="{310824D1-4CA0-4C25-BDCA-A8897CEEED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935163"/>
            <a:ext cx="5853112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日常生活中，可</a:t>
            </a:r>
            <a:r>
              <a:rPr lang="zh-HK" altLang="en-US" sz="4400" dirty="0"/>
              <a:t>解決海洋垃圾問題</a:t>
            </a:r>
            <a:r>
              <a:rPr lang="zh-TW" altLang="en-US" sz="4400" dirty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1. </a:t>
            </a:r>
            <a:r>
              <a:rPr lang="zh-TW" altLang="en-US" sz="2800" b="1" dirty="0"/>
              <a:t>盡力走塑 鞭策超市卸「裝」</a:t>
            </a:r>
          </a:p>
          <a:p>
            <a:r>
              <a:rPr lang="en-US" altLang="zh-TW" sz="2800" b="1" dirty="0"/>
              <a:t>2. </a:t>
            </a:r>
            <a:r>
              <a:rPr lang="zh-TW" altLang="en-US" sz="2800" b="1" dirty="0"/>
              <a:t>護理身體 同時錫住海洋</a:t>
            </a:r>
          </a:p>
          <a:p>
            <a:r>
              <a:rPr lang="en-US" altLang="zh-TW" sz="2800" b="1" dirty="0"/>
              <a:t>3. </a:t>
            </a:r>
            <a:r>
              <a:rPr lang="zh-TW" altLang="en-US" sz="2800" b="1" dirty="0"/>
              <a:t>尋找代替品 不要驚動生態</a:t>
            </a:r>
          </a:p>
          <a:p>
            <a:r>
              <a:rPr lang="en-US" altLang="zh-TW" sz="2800" b="1" dirty="0"/>
              <a:t>4. </a:t>
            </a:r>
            <a:r>
              <a:rPr lang="zh-TW" altLang="en-US" sz="2800" b="1" dirty="0"/>
              <a:t>低碳生活 海洋「加倍奉還」</a:t>
            </a:r>
          </a:p>
          <a:p>
            <a:r>
              <a:rPr lang="en-US" altLang="zh-TW" sz="2800" b="1" dirty="0"/>
              <a:t>5.</a:t>
            </a:r>
            <a:r>
              <a:rPr lang="zh-TW" altLang="en-US" sz="2800" b="1" dirty="0"/>
              <a:t> 支持全球海洋行動</a:t>
            </a:r>
          </a:p>
          <a:p>
            <a:endParaRPr lang="zh-TW" altLang="en-US" sz="2800" dirty="0"/>
          </a:p>
        </p:txBody>
      </p:sp>
      <p:sp>
        <p:nvSpPr>
          <p:cNvPr id="4" name="書卷 (水平) 3"/>
          <p:cNvSpPr/>
          <p:nvPr/>
        </p:nvSpPr>
        <p:spPr>
          <a:xfrm>
            <a:off x="214282" y="4643446"/>
            <a:ext cx="8786874" cy="221455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海洋污染嚴重，影響海洋生物，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我們要好好保護海洋環境</a:t>
            </a:r>
            <a:r>
              <a:rPr lang="zh-TW" altLang="en-US" sz="4000" b="1" dirty="0"/>
              <a:t>。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0D1D-0100-4698-A42B-29354673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WWF_</a:t>
            </a:r>
            <a:r>
              <a:rPr lang="zh-TW" altLang="en-US" b="0" i="0" dirty="0">
                <a:effectLst/>
                <a:latin typeface="Roboto" panose="02000000000000000000" pitchFamily="2" charset="0"/>
              </a:rPr>
              <a:t> 睇唔到嘅垃圾都係垃圾</a:t>
            </a:r>
            <a:endParaRPr lang="en-HK" dirty="0"/>
          </a:p>
        </p:txBody>
      </p:sp>
      <p:pic>
        <p:nvPicPr>
          <p:cNvPr id="4" name="Online Media 3" title="【睇唔到嘅垃圾都係垃圾】">
            <a:hlinkClick r:id="" action="ppaction://media"/>
            <a:extLst>
              <a:ext uri="{FF2B5EF4-FFF2-40B4-BE49-F238E27FC236}">
                <a16:creationId xmlns:a16="http://schemas.microsoft.com/office/drawing/2014/main" id="{F045C121-4C5E-4201-8309-D32450256C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935163"/>
            <a:ext cx="5853112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36496" cy="864096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香港怎樣改善水污染的問題？</a:t>
            </a:r>
            <a:endParaRPr lang="zh-HK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56" y="1628572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u="sng" dirty="0"/>
              <a:t>香港</a:t>
            </a:r>
            <a:r>
              <a:rPr lang="zh-TW" altLang="en-US" sz="3200" dirty="0"/>
              <a:t>政府有哪些措施改善水污染問題？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1619861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a</a:t>
            </a:r>
            <a:endParaRPr lang="zh-HK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56" y="2619591"/>
            <a:ext cx="5570615" cy="41100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圓角矩形 15"/>
          <p:cNvSpPr/>
          <p:nvPr/>
        </p:nvSpPr>
        <p:spPr>
          <a:xfrm flipH="1">
            <a:off x="5580112" y="2535879"/>
            <a:ext cx="3491880" cy="4277497"/>
          </a:xfrm>
          <a:prstGeom prst="roundRect">
            <a:avLst/>
          </a:prstGeom>
          <a:solidFill>
            <a:srgbClr val="FFFFD1"/>
          </a:solidFill>
          <a:ln w="25400" cap="flat">
            <a:noFill/>
            <a:prstDash val="sys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興建約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300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所污水泵房及污水處理廠。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每天收集和處理約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280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萬立方米污水。</a:t>
            </a:r>
          </a:p>
        </p:txBody>
      </p:sp>
      <p:sp>
        <p:nvSpPr>
          <p:cNvPr id="3" name="流程圖: 人工作業 2"/>
          <p:cNvSpPr/>
          <p:nvPr/>
        </p:nvSpPr>
        <p:spPr>
          <a:xfrm rot="16200000">
            <a:off x="1297273" y="979600"/>
            <a:ext cx="969344" cy="3563889"/>
          </a:xfrm>
          <a:prstGeom prst="flowChartManualOperation">
            <a:avLst/>
          </a:prstGeom>
          <a:solidFill>
            <a:srgbClr val="E1EACC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1.</a:t>
            </a:r>
            <a:r>
              <a:rPr kumimoji="0" lang="zh-TW" altLang="en-US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興建污水處理廠</a:t>
            </a:r>
            <a:endParaRPr kumimoji="0" lang="zh-HK" altLang="en-US" sz="32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36496" cy="864096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香港怎樣改善水污染的問題？</a:t>
            </a:r>
            <a:endParaRPr lang="zh-HK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56" y="1628572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u="sng" dirty="0"/>
              <a:t>香港</a:t>
            </a:r>
            <a:r>
              <a:rPr lang="zh-TW" altLang="en-US" sz="3200" dirty="0"/>
              <a:t>政府有哪些措施改善水污染問題？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1619861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a</a:t>
            </a:r>
            <a:endParaRPr lang="zh-HK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09" y="2619591"/>
            <a:ext cx="5556758" cy="41100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圓角矩形 15"/>
          <p:cNvSpPr/>
          <p:nvPr/>
        </p:nvSpPr>
        <p:spPr>
          <a:xfrm flipH="1">
            <a:off x="5292080" y="2851901"/>
            <a:ext cx="3780000" cy="3060000"/>
          </a:xfrm>
          <a:prstGeom prst="roundRect">
            <a:avLst/>
          </a:prstGeom>
          <a:solidFill>
            <a:srgbClr val="FFFFD1"/>
          </a:solidFill>
          <a:ln w="25400" cap="flat">
            <a:noFill/>
            <a:prstDash val="sys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於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1980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年代後期展開。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收集及處理維港兩岸區域的污水。</a:t>
            </a:r>
          </a:p>
        </p:txBody>
      </p:sp>
      <p:sp>
        <p:nvSpPr>
          <p:cNvPr id="3" name="流程圖: 人工作業 2"/>
          <p:cNvSpPr/>
          <p:nvPr/>
        </p:nvSpPr>
        <p:spPr>
          <a:xfrm rot="16200000">
            <a:off x="1297273" y="1018367"/>
            <a:ext cx="969344" cy="3563889"/>
          </a:xfrm>
          <a:prstGeom prst="flowChartManualOperation">
            <a:avLst/>
          </a:prstGeom>
          <a:solidFill>
            <a:srgbClr val="E1EACC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2</a:t>
            </a:r>
            <a:r>
              <a:rPr kumimoji="0" lang="en-US" altLang="zh-TW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.</a:t>
            </a:r>
            <a:r>
              <a:rPr kumimoji="0" lang="zh-TW" altLang="en-US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淨化海港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計劃</a:t>
            </a:r>
            <a:endParaRPr kumimoji="0" lang="zh-HK" altLang="en-US" sz="32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4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9C4000D-6AC4-41C2-8639-2EF33C03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13" y="2310934"/>
            <a:ext cx="3114600" cy="44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36496" cy="864096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香港怎樣改善水污染的問題？</a:t>
            </a:r>
            <a:endParaRPr lang="zh-HK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56" y="1628572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u="sng" dirty="0"/>
              <a:t>香港</a:t>
            </a:r>
            <a:r>
              <a:rPr lang="zh-TW" altLang="en-US" sz="3200" dirty="0"/>
              <a:t>政府有哪些措施改善水污染問題？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1619861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a</a:t>
            </a:r>
            <a:endParaRPr lang="zh-HK" altLang="en-US" sz="3200" dirty="0"/>
          </a:p>
        </p:txBody>
      </p:sp>
      <p:sp>
        <p:nvSpPr>
          <p:cNvPr id="16" name="圓角矩形 15"/>
          <p:cNvSpPr/>
          <p:nvPr/>
        </p:nvSpPr>
        <p:spPr>
          <a:xfrm flipH="1">
            <a:off x="5580112" y="2721185"/>
            <a:ext cx="3492000" cy="3677600"/>
          </a:xfrm>
          <a:prstGeom prst="roundRect">
            <a:avLst/>
          </a:prstGeom>
          <a:solidFill>
            <a:srgbClr val="FFFFD1"/>
          </a:solidFill>
          <a:ln w="25400" cap="flat">
            <a:noFill/>
            <a:prstDash val="sys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落實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污染者自付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原則。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收回污水處理服務的操作和維修成本。</a:t>
            </a:r>
          </a:p>
        </p:txBody>
      </p:sp>
      <p:sp>
        <p:nvSpPr>
          <p:cNvPr id="3" name="流程圖: 人工作業 2"/>
          <p:cNvSpPr/>
          <p:nvPr/>
        </p:nvSpPr>
        <p:spPr>
          <a:xfrm rot="16200000">
            <a:off x="901229" y="1323147"/>
            <a:ext cx="969344" cy="2771801"/>
          </a:xfrm>
          <a:prstGeom prst="flowChartManualOperation">
            <a:avLst/>
          </a:prstGeom>
          <a:solidFill>
            <a:srgbClr val="E1EACC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3.</a:t>
            </a:r>
            <a:r>
              <a:rPr kumimoji="0" lang="zh-TW" altLang="en-US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徵收排污費</a:t>
            </a:r>
            <a:endParaRPr kumimoji="0" lang="zh-HK" altLang="en-US" sz="32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1" name="圓角矩形圖說文字 3">
            <a:extLst>
              <a:ext uri="{FF2B5EF4-FFF2-40B4-BE49-F238E27FC236}">
                <a16:creationId xmlns:a16="http://schemas.microsoft.com/office/drawing/2014/main" id="{2A1673F0-F092-4AB2-94FB-B54F8C45A2F9}"/>
              </a:ext>
            </a:extLst>
          </p:cNvPr>
          <p:cNvSpPr/>
          <p:nvPr/>
        </p:nvSpPr>
        <p:spPr>
          <a:xfrm>
            <a:off x="1411919" y="4202441"/>
            <a:ext cx="2016224" cy="715087"/>
          </a:xfrm>
          <a:prstGeom prst="wedgeRoundRectCallout">
            <a:avLst>
              <a:gd name="adj1" fmla="val 88529"/>
              <a:gd name="adj2" fmla="val -13747"/>
              <a:gd name="adj3" fmla="val 16667"/>
            </a:avLst>
          </a:prstGeom>
          <a:solidFill>
            <a:schemeClr val="accent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排污費</a:t>
            </a:r>
            <a:endParaRPr kumimoji="0" lang="zh-HK" altLang="en-US" sz="3600" b="1" i="0" u="none" strike="noStrike" cap="none" spc="0" normalizeH="0" baseline="0" dirty="0">
              <a:ln>
                <a:noFill/>
              </a:ln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36496" cy="864096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香港怎樣改善水污染的問題？</a:t>
            </a:r>
            <a:endParaRPr lang="zh-HK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056" y="1628572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你認為還有甚麼方法有助改善</a:t>
            </a:r>
            <a:r>
              <a:rPr lang="zh-TW" altLang="en-US" sz="3200" u="sng" dirty="0"/>
              <a:t>香港</a:t>
            </a:r>
            <a:r>
              <a:rPr lang="zh-TW" altLang="en-US" sz="3200" dirty="0"/>
              <a:t>水污染問題？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1619861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b</a:t>
            </a:r>
            <a:endParaRPr lang="zh-HK" altLang="en-US" sz="3200" dirty="0"/>
          </a:p>
        </p:txBody>
      </p:sp>
      <p:sp>
        <p:nvSpPr>
          <p:cNvPr id="16" name="圓角矩形 15"/>
          <p:cNvSpPr/>
          <p:nvPr/>
        </p:nvSpPr>
        <p:spPr>
          <a:xfrm flipH="1">
            <a:off x="436967" y="3377922"/>
            <a:ext cx="7875224" cy="817243"/>
          </a:xfrm>
          <a:prstGeom prst="roundRect">
            <a:avLst/>
          </a:prstGeom>
          <a:noFill/>
          <a:ln w="25400" cap="flat">
            <a:noFill/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減少製造污水，例如：用洗手的水來拖地。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" y="2348880"/>
            <a:ext cx="6516000" cy="746720"/>
            <a:chOff x="-1" y="2408194"/>
            <a:chExt cx="6516000" cy="746720"/>
          </a:xfrm>
        </p:grpSpPr>
        <p:sp>
          <p:nvSpPr>
            <p:cNvPr id="2" name="矩形 1"/>
            <p:cNvSpPr/>
            <p:nvPr/>
          </p:nvSpPr>
          <p:spPr>
            <a:xfrm>
              <a:off x="-1" y="2570141"/>
              <a:ext cx="6516000" cy="5847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　　</a:t>
              </a:r>
              <a:r>
                <a:rPr lang="zh-TW" altLang="en-US" sz="3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改善水污染，可以</a:t>
              </a:r>
              <a:r>
                <a:rPr lang="zh-TW" altLang="en-US" sz="32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由個人做起</a:t>
              </a:r>
              <a:r>
                <a:rPr lang="zh-TW" altLang="en-US" sz="3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：</a:t>
              </a:r>
              <a:endParaRPr kumimoji="0" lang="zh-HK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endParaRPr>
            </a:p>
          </p:txBody>
        </p:sp>
        <p:pic>
          <p:nvPicPr>
            <p:cNvPr id="10" name="Picture 4" descr="C:\Users\gaspar.luk\Downloads\dreamstime_s_12272929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2" t="23303" r="23701" b="19196"/>
            <a:stretch/>
          </p:blipFill>
          <p:spPr bwMode="auto">
            <a:xfrm flipH="1">
              <a:off x="124542" y="2408194"/>
              <a:ext cx="633302" cy="71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圓角矩形 10"/>
          <p:cNvSpPr/>
          <p:nvPr/>
        </p:nvSpPr>
        <p:spPr>
          <a:xfrm flipH="1">
            <a:off x="436967" y="4243682"/>
            <a:ext cx="6867113" cy="817243"/>
          </a:xfrm>
          <a:prstGeom prst="roundRect">
            <a:avLst/>
          </a:prstGeom>
          <a:noFill/>
          <a:ln w="25400" cap="flat">
            <a:noFill/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避免使用化學清潔劑。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2" name="圓角矩形 11"/>
          <p:cNvSpPr/>
          <p:nvPr/>
        </p:nvSpPr>
        <p:spPr>
          <a:xfrm flipH="1">
            <a:off x="436966" y="5975203"/>
            <a:ext cx="8311498" cy="817243"/>
          </a:xfrm>
          <a:prstGeom prst="roundRect">
            <a:avLst/>
          </a:prstGeom>
          <a:noFill/>
          <a:ln w="25400" cap="flat">
            <a:noFill/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郊遊時，把垃圾帶走，避免產生污水流進河溪。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14" name="圓角矩形 13"/>
          <p:cNvSpPr/>
          <p:nvPr/>
        </p:nvSpPr>
        <p:spPr>
          <a:xfrm flipH="1">
            <a:off x="436967" y="5109442"/>
            <a:ext cx="8091248" cy="817243"/>
          </a:xfrm>
          <a:prstGeom prst="roundRect">
            <a:avLst/>
          </a:prstGeom>
          <a:noFill/>
          <a:ln w="25400" cap="flat">
            <a:noFill/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減少製造塑膠垃圾。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7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79512" y="1556792"/>
            <a:ext cx="8784976" cy="3575637"/>
            <a:chOff x="179512" y="1905491"/>
            <a:chExt cx="8784976" cy="3575637"/>
          </a:xfrm>
        </p:grpSpPr>
        <p:sp>
          <p:nvSpPr>
            <p:cNvPr id="4" name="圓角化對角線角落矩形 3"/>
            <p:cNvSpPr/>
            <p:nvPr/>
          </p:nvSpPr>
          <p:spPr>
            <a:xfrm>
              <a:off x="179512" y="2421128"/>
              <a:ext cx="8784976" cy="3060000"/>
            </a:xfrm>
            <a:prstGeom prst="round2DiagRect">
              <a:avLst/>
            </a:prstGeom>
            <a:solidFill>
              <a:srgbClr val="FFFFD1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21093019">
              <a:off x="219574" y="1905491"/>
              <a:ext cx="1368152" cy="646329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FFFF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600" b="1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小結</a:t>
              </a:r>
              <a:endParaRPr kumimoji="0" lang="zh-HK" altLang="en-US" sz="36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0976" y="2763660"/>
              <a:ext cx="648072" cy="769439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HK" altLang="en-US" sz="440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Wingdings 2"/>
                </a:rPr>
                <a:t></a:t>
              </a:r>
              <a:endParaRPr kumimoji="0" lang="zh-HK" altLang="en-US" sz="44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144760" y="2675970"/>
              <a:ext cx="7344816" cy="2585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3600" u="sng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香港</a:t>
              </a:r>
              <a:r>
                <a:rPr lang="zh-TW" altLang="en-US" sz="3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政府通過各種途徑，例如興建污水處理廠、「淨化海港計劃」和徵收</a:t>
              </a:r>
              <a:r>
                <a:rPr lang="en-US" altLang="zh-TW" sz="3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	       </a:t>
              </a:r>
              <a:r>
                <a:rPr lang="zh-TW" altLang="en-US" sz="3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等，應對水污染問題。</a:t>
              </a:r>
              <a:endPara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endParaRPr>
            </a:p>
          </p:txBody>
        </p:sp>
      </p:grpSp>
      <p:sp>
        <p:nvSpPr>
          <p:cNvPr id="7" name="流程圖: 替代處理程序 6"/>
          <p:cNvSpPr/>
          <p:nvPr/>
        </p:nvSpPr>
        <p:spPr>
          <a:xfrm>
            <a:off x="2233741" y="4162923"/>
            <a:ext cx="1415875" cy="566499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79546" y="4168947"/>
            <a:ext cx="132426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排污費</a:t>
            </a:r>
            <a:endParaRPr kumimoji="0" lang="zh-HK" alt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3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8666-945D-496E-A909-0B19903B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500" dirty="0"/>
              <a:t>海水的特性</a:t>
            </a:r>
            <a:endParaRPr lang="en-HK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FD6F-4C05-43E5-82CF-2AEC2FE7D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2800" b="1" dirty="0"/>
              <a:t>味道是鹹的，因為海水內含有鹽</a:t>
            </a:r>
            <a:endParaRPr lang="en-HK" sz="2800" b="1" dirty="0"/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2800" b="1" dirty="0"/>
              <a:t>天然海水的鹽度為</a:t>
            </a:r>
            <a:r>
              <a:rPr lang="en-GB" sz="2800" b="1" dirty="0"/>
              <a:t>34%~35%</a:t>
            </a:r>
            <a:endParaRPr lang="en-HK" sz="2800" b="1" dirty="0"/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2800" b="1" dirty="0"/>
              <a:t>天然海水中主要有氯化鈉、氯化鉀、硫酸鎂和鐵、鋰、碘、鋁、溴、鍶等數十種元素。</a:t>
            </a:r>
            <a:endParaRPr lang="en-HK" sz="2800" b="1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5406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F673F-840F-43A8-970C-82D86E212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怎樣為</a:t>
            </a:r>
            <a:r>
              <a:rPr lang="zh-HK" altLang="en-US" dirty="0"/>
              <a:t>海水魚</a:t>
            </a:r>
            <a:r>
              <a:rPr lang="zh-TW" altLang="en-US" dirty="0"/>
              <a:t>製造</a:t>
            </a:r>
            <a:br>
              <a:rPr lang="en-HK" altLang="zh-TW" dirty="0"/>
            </a:br>
            <a:r>
              <a:rPr lang="zh-TW" altLang="en-US" dirty="0"/>
              <a:t>良好的生活環境？</a:t>
            </a:r>
            <a:endParaRPr lang="en-H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3F30-0198-4BF2-B816-FA5A4F159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47988"/>
            <a:ext cx="3831792" cy="20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2509-3E9B-4FBE-8872-D2C6C20B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i="0" dirty="0">
                <a:effectLst/>
                <a:latin typeface="Roboto" panose="02000000000000000000" pitchFamily="2" charset="0"/>
              </a:rPr>
              <a:t>保育海洋，與香港人有甚麼關係？</a:t>
            </a:r>
            <a:endParaRPr lang="en-HK" dirty="0"/>
          </a:p>
        </p:txBody>
      </p:sp>
      <p:pic>
        <p:nvPicPr>
          <p:cNvPr id="4" name="Online Media 3" title="保育海洋，與香港人有甚麼關係？ (三分鐘版) | How is Marine Conservation Related to Hong Kong People? (3 minutes version)">
            <a:hlinkClick r:id="" action="ppaction://media"/>
            <a:extLst>
              <a:ext uri="{FF2B5EF4-FFF2-40B4-BE49-F238E27FC236}">
                <a16:creationId xmlns:a16="http://schemas.microsoft.com/office/drawing/2014/main" id="{0570413B-57E9-40B6-8AAF-3A61CEDA705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7388" y="1935163"/>
            <a:ext cx="776922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HK" altLang="en-US" dirty="0"/>
              <a:t>如何飼養海水魚</a:t>
            </a:r>
            <a:endParaRPr lang="zh-TW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6914BB-0F64-4C8F-B4F3-E35A54C7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4000" dirty="0">
                <a:hlinkClick r:id="rId2"/>
              </a:rPr>
              <a:t>https://youtu.be/F4DLbXpHtOs</a:t>
            </a:r>
            <a:endParaRPr lang="en-US" altLang="zh-HK" sz="4000" dirty="0"/>
          </a:p>
          <a:p>
            <a:endParaRPr lang="en-HK" sz="4000" dirty="0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2C2D1FB4-A819-4FBF-AAC0-4016BC3F2EDA}"/>
              </a:ext>
            </a:extLst>
          </p:cNvPr>
          <p:cNvSpPr/>
          <p:nvPr/>
        </p:nvSpPr>
        <p:spPr>
          <a:xfrm>
            <a:off x="791580" y="3284984"/>
            <a:ext cx="7560840" cy="2304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sz="3200" kern="10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分組討論及記錄飼養海水魚的水質條件</a:t>
            </a:r>
            <a:endParaRPr lang="en-HK" sz="3200" kern="100" dirty="0">
              <a:effectLst/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8B4A-4BF6-41EA-A2DB-2C3AE301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500" dirty="0"/>
              <a:t>小魚缸開缸硝化細菌</a:t>
            </a:r>
            <a:endParaRPr lang="en-HK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B637-27F2-4F9D-A875-837211C41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>
                <a:hlinkClick r:id="rId2"/>
              </a:rPr>
              <a:t>https://youtu.be/Zpj6QoOYV7o</a:t>
            </a:r>
            <a:endParaRPr lang="en-GB" sz="4400" dirty="0"/>
          </a:p>
          <a:p>
            <a:endParaRPr lang="en-HK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0043879-E728-41D0-B8FB-2EE80732DE7D}"/>
              </a:ext>
            </a:extLst>
          </p:cNvPr>
          <p:cNvSpPr/>
          <p:nvPr/>
        </p:nvSpPr>
        <p:spPr>
          <a:xfrm>
            <a:off x="791580" y="3284984"/>
            <a:ext cx="7560840" cy="2304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3200" kern="10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請</a:t>
            </a:r>
            <a:r>
              <a:rPr lang="zh-TW" sz="3200" kern="10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記錄飼養海水魚的水質條件</a:t>
            </a:r>
            <a:endParaRPr lang="en-HK" sz="3200" kern="100" dirty="0">
              <a:effectLst/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4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6528-93A3-407B-B2F8-98AA11B4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pH</a:t>
            </a:r>
            <a:r>
              <a:rPr lang="zh-TW" altLang="en-US" dirty="0"/>
              <a:t>值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AA2D-A694-4218-8AFE-16248E4FA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水體的</a:t>
            </a:r>
            <a:r>
              <a:rPr lang="zh-TW" sz="40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酸鹼度</a:t>
            </a:r>
            <a:r>
              <a:rPr lang="zh-TW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，是水質的一個重要指標，其數值介於</a:t>
            </a:r>
            <a:r>
              <a:rPr lang="en-GB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0-14</a:t>
            </a:r>
            <a:r>
              <a:rPr lang="zh-TW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之間</a:t>
            </a:r>
            <a:endParaRPr lang="en-HK" sz="40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en-GB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pH&lt;7</a:t>
            </a:r>
            <a:r>
              <a:rPr lang="zh-TW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時，溶液呈酸性</a:t>
            </a:r>
            <a:endParaRPr lang="en-HK" sz="40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en-GB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pH&gt;7</a:t>
            </a:r>
            <a:r>
              <a:rPr lang="zh-TW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時，溶液呈鹼性</a:t>
            </a:r>
            <a:endParaRPr lang="en-HK" sz="40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en-GB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pH=7</a:t>
            </a:r>
            <a:r>
              <a:rPr lang="zh-TW" sz="40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時，溶液呈中性</a:t>
            </a:r>
            <a:endParaRPr lang="en-HK" sz="40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25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DE0B-3BD1-4EE3-B5F8-49A3DCBD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HK" dirty="0"/>
              <a:t>H</a:t>
            </a:r>
            <a:r>
              <a:rPr lang="zh-TW" altLang="en-US" dirty="0"/>
              <a:t>值</a:t>
            </a:r>
            <a:endParaRPr lang="en-HK" dirty="0"/>
          </a:p>
        </p:txBody>
      </p:sp>
      <p:pic>
        <p:nvPicPr>
          <p:cNvPr id="4" name="圖片 4" descr="原來健康的身體呈「弱鹼性」？食品酸鹼表—【補充營養品+ 喝檸檬水 ...">
            <a:extLst>
              <a:ext uri="{FF2B5EF4-FFF2-40B4-BE49-F238E27FC236}">
                <a16:creationId xmlns:a16="http://schemas.microsoft.com/office/drawing/2014/main" id="{20A8A274-9EA1-460E-9CD9-B0EE4168D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6470"/>
            <a:ext cx="8229600" cy="4306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E131DD-37A9-493C-9BDF-DE4263F9E3CD}"/>
              </a:ext>
            </a:extLst>
          </p:cNvPr>
          <p:cNvCxnSpPr>
            <a:cxnSpLocks/>
          </p:cNvCxnSpPr>
          <p:nvPr/>
        </p:nvCxnSpPr>
        <p:spPr>
          <a:xfrm>
            <a:off x="4283968" y="1340768"/>
            <a:ext cx="0" cy="745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15D1C4-669E-4E3D-B7CF-E2AA150BFB79}"/>
              </a:ext>
            </a:extLst>
          </p:cNvPr>
          <p:cNvSpPr txBox="1"/>
          <p:nvPr/>
        </p:nvSpPr>
        <p:spPr>
          <a:xfrm>
            <a:off x="2771800" y="465180"/>
            <a:ext cx="4968552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適合大多數魚類生存的</a:t>
            </a:r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值範圍在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6.5-8.5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之間，當</a:t>
            </a:r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值超出這個範圍尤其是嚴重超出時，魚兒可能會出現不適甚至死亡。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28914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5C56-E3BE-4DE5-A209-B7ECD79E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HK" dirty="0"/>
              <a:t>H</a:t>
            </a:r>
            <a:r>
              <a:rPr lang="zh-TW" altLang="en-US" dirty="0"/>
              <a:t>值的變化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1433-A6C2-41F3-8C8C-39EE80060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變低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偏酸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時，魚兒會相對地出現</a:t>
            </a:r>
            <a:r>
              <a:rPr lang="zh-TW" altLang="en-US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呼吸困難、生長緩慢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的症狀。</a:t>
            </a:r>
            <a:br>
              <a:rPr lang="zh-TW" altLang="en-US" dirty="0"/>
            </a:br>
            <a:endParaRPr lang="en-HK" altLang="zh-TW" dirty="0"/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當</a:t>
            </a:r>
            <a:r>
              <a:rPr lang="en-HK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值升高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偏鹼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時，水中的化學物質也會發生相應的轉變，例</a:t>
            </a:r>
            <a:r>
              <a:rPr lang="zh-TW" altLang="en-US" dirty="0">
                <a:solidFill>
                  <a:srgbClr val="000000"/>
                </a:solidFill>
                <a:latin typeface="Open Sans" panose="020B0606030504020204" pitchFamily="34" charset="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水中無毒的氨離子（</a:t>
            </a:r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NH4+）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會轉化為致命的氨分子（</a:t>
            </a:r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NH3），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使飼養的魚兒可能會產生</a:t>
            </a:r>
            <a:r>
              <a:rPr lang="zh-TW" altLang="en-US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氨中毒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。</a:t>
            </a:r>
            <a:br>
              <a:rPr lang="zh-TW" altLang="en-US" dirty="0"/>
            </a:br>
            <a:endParaRPr lang="en-HK" altLang="zh-TW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HK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***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飼養魚類的過程中，一定要儘量控制好水質的</a:t>
            </a:r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值，避免因</a:t>
            </a:r>
            <a:r>
              <a:rPr lang="en-HK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值不當而造成魚類的不適或死亡的現象發生。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5125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E8FC-7190-4F1F-95EA-E6E65437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比較</a:t>
            </a:r>
            <a:r>
              <a:rPr lang="en-HK" altLang="zh-TW" dirty="0"/>
              <a:t>pH</a:t>
            </a:r>
            <a:r>
              <a:rPr lang="zh-TW" altLang="en-US" dirty="0"/>
              <a:t>值</a:t>
            </a:r>
            <a:endParaRPr lang="en-HK" dirty="0"/>
          </a:p>
        </p:txBody>
      </p:sp>
      <p:pic>
        <p:nvPicPr>
          <p:cNvPr id="1028" name="Picture 4" descr="pH-Scale - UF Car Care &amp;amp; Detailing Blog">
            <a:extLst>
              <a:ext uri="{FF2B5EF4-FFF2-40B4-BE49-F238E27FC236}">
                <a16:creationId xmlns:a16="http://schemas.microsoft.com/office/drawing/2014/main" id="{184715AC-9367-4A7B-AADF-4681A339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8748"/>
            <a:ext cx="4152582" cy="17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title="各品牌蒸餾水、礦泉水之酸鹼度測試">
            <a:hlinkClick r:id="" action="ppaction://media"/>
            <a:extLst>
              <a:ext uri="{FF2B5EF4-FFF2-40B4-BE49-F238E27FC236}">
                <a16:creationId xmlns:a16="http://schemas.microsoft.com/office/drawing/2014/main" id="{FEE6AEAE-4310-44A7-8AFF-860F9D4547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8044" y="2480866"/>
            <a:ext cx="6367912" cy="359787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52B4A0-F0D1-45E3-B973-1EA2902215FB}"/>
              </a:ext>
            </a:extLst>
          </p:cNvPr>
          <p:cNvSpPr/>
          <p:nvPr/>
        </p:nvSpPr>
        <p:spPr>
          <a:xfrm>
            <a:off x="1259632" y="5157192"/>
            <a:ext cx="6672862" cy="1272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哪一種水適合飼養海水魚</a:t>
            </a:r>
            <a:r>
              <a:rPr lang="en-HK" altLang="zh-TW" sz="3600" b="1" dirty="0"/>
              <a:t>?</a:t>
            </a:r>
            <a:endParaRPr lang="en-HK" sz="3600" b="1" dirty="0"/>
          </a:p>
        </p:txBody>
      </p:sp>
    </p:spTree>
    <p:extLst>
      <p:ext uri="{BB962C8B-B14F-4D97-AF65-F5344CB8AC3E}">
        <p14:creationId xmlns:p14="http://schemas.microsoft.com/office/powerpoint/2010/main" val="3417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0F59-4AC7-49BB-B968-EA48DAAA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6" y="1628800"/>
            <a:ext cx="7272808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學校大堂的魚缸內有不同動物，我們可以怎樣保護牠們</a:t>
            </a:r>
            <a:r>
              <a:rPr lang="en-HK" altLang="zh-TW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H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nline Media 5" title="省德魚樂無窮">
            <a:hlinkClick r:id="" action="ppaction://media"/>
            <a:extLst>
              <a:ext uri="{FF2B5EF4-FFF2-40B4-BE49-F238E27FC236}">
                <a16:creationId xmlns:a16="http://schemas.microsoft.com/office/drawing/2014/main" id="{BDC72843-73AD-4804-9848-3924489CA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3825" y="2894651"/>
            <a:ext cx="4976349" cy="28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084-188C-4FCB-9602-417858CF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23" y="132398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請在常識練習簿內，寫出三種人類污染海洋的原因。</a:t>
            </a:r>
            <a:endParaRPr lang="en-HK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B95FDB-58F1-4B9C-AB58-F2C39AD8A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75107"/>
              </p:ext>
            </p:extLst>
          </p:nvPr>
        </p:nvGraphicFramePr>
        <p:xfrm>
          <a:off x="3305577" y="2608215"/>
          <a:ext cx="2726760" cy="3779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2676">
                  <a:extLst>
                    <a:ext uri="{9D8B030D-6E8A-4147-A177-3AD203B41FA5}">
                      <a16:colId xmlns:a16="http://schemas.microsoft.com/office/drawing/2014/main" val="2851867846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720169799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752270277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3903710753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2405042846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1286312817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2494369386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2312271971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1193969776"/>
                    </a:ext>
                  </a:extLst>
                </a:gridCol>
                <a:gridCol w="272676">
                  <a:extLst>
                    <a:ext uri="{9D8B030D-6E8A-4147-A177-3AD203B41FA5}">
                      <a16:colId xmlns:a16="http://schemas.microsoft.com/office/drawing/2014/main" val="2908720432"/>
                    </a:ext>
                  </a:extLst>
                </a:gridCol>
              </a:tblGrid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4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4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4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二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6447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45253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寫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7615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出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3914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三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日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296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種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93617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endParaRPr lang="zh-HK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4346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類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15927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污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49614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染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35125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海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92493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洋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9766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的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10404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原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7114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因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23681"/>
                  </a:ext>
                </a:extLst>
              </a:tr>
            </a:tbl>
          </a:graphicData>
        </a:graphic>
      </p:graphicFrame>
      <p:pic>
        <p:nvPicPr>
          <p:cNvPr id="1026" name="Picture 2" descr="環境神學沙龍〉小丑魚的基因顛覆適者生存的道理- 台灣醒報Awakening News Networks">
            <a:extLst>
              <a:ext uri="{FF2B5EF4-FFF2-40B4-BE49-F238E27FC236}">
                <a16:creationId xmlns:a16="http://schemas.microsoft.com/office/drawing/2014/main" id="{27C8D88E-44A8-401D-95D2-04DFFBD3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10" y="4786289"/>
            <a:ext cx="1473398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管海馬｜動物圖鑑｜DMM Kariyushi水族館">
            <a:extLst>
              <a:ext uri="{FF2B5EF4-FFF2-40B4-BE49-F238E27FC236}">
                <a16:creationId xmlns:a16="http://schemas.microsoft.com/office/drawing/2014/main" id="{CC0A2D21-60B2-41D3-B1FA-AF0518BE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水母班傑明的奇幻旅程，活著就是就是生存的意義- Booklife圓神書活網">
            <a:extLst>
              <a:ext uri="{FF2B5EF4-FFF2-40B4-BE49-F238E27FC236}">
                <a16:creationId xmlns:a16="http://schemas.microsoft.com/office/drawing/2014/main" id="{7823F4FD-C50C-44BE-A3A9-2DA603A4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8" y="3152092"/>
            <a:ext cx="2214563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珊瑚居然是動物，你也想不到吧- 每日頭條">
            <a:extLst>
              <a:ext uri="{FF2B5EF4-FFF2-40B4-BE49-F238E27FC236}">
                <a16:creationId xmlns:a16="http://schemas.microsoft.com/office/drawing/2014/main" id="{8540A497-B2D3-4CA5-9D67-FC43ED45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92" y="4672510"/>
            <a:ext cx="1850231" cy="13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3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106EE-7B7D-433D-BC11-278EDD12C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413" y="2492896"/>
            <a:ext cx="7487174" cy="2182950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chemeClr val="tx1"/>
                </a:solidFill>
              </a:rPr>
              <a:t>問問你</a:t>
            </a:r>
            <a:r>
              <a:rPr lang="en-HK" altLang="zh-TW" sz="4000" dirty="0">
                <a:solidFill>
                  <a:schemeClr val="tx1"/>
                </a:solidFill>
              </a:rPr>
              <a:t>?</a:t>
            </a:r>
            <a:br>
              <a:rPr lang="en-HK" altLang="zh-TW" sz="4000" dirty="0">
                <a:solidFill>
                  <a:schemeClr val="tx1"/>
                </a:solidFill>
              </a:rPr>
            </a:br>
            <a:r>
              <a:rPr lang="en-HK" altLang="zh-TW" sz="4000" dirty="0">
                <a:solidFill>
                  <a:schemeClr val="tx1"/>
                </a:solidFill>
              </a:rPr>
              <a:t>1.</a:t>
            </a:r>
            <a:r>
              <a:rPr lang="zh-TW" altLang="en-US" sz="4000" dirty="0">
                <a:solidFill>
                  <a:schemeClr val="tx1"/>
                </a:solidFill>
              </a:rPr>
              <a:t>經過這節課堂後，你對海洋保育課題有加深認識嗎</a:t>
            </a:r>
            <a:r>
              <a:rPr lang="en-HK" altLang="zh-TW" sz="4000" dirty="0">
                <a:solidFill>
                  <a:schemeClr val="tx1"/>
                </a:solidFill>
              </a:rPr>
              <a:t>?</a:t>
            </a:r>
            <a:br>
              <a:rPr lang="en-HK" altLang="zh-TW" sz="4000" dirty="0">
                <a:solidFill>
                  <a:schemeClr val="tx1"/>
                </a:solidFill>
              </a:rPr>
            </a:br>
            <a:r>
              <a:rPr lang="en-HK" altLang="zh-TW" sz="4000" dirty="0">
                <a:solidFill>
                  <a:schemeClr val="tx1"/>
                </a:solidFill>
              </a:rPr>
              <a:t>2.</a:t>
            </a:r>
            <a:r>
              <a:rPr lang="zh-TW" altLang="en-US" sz="4000" dirty="0">
                <a:solidFill>
                  <a:schemeClr val="tx1"/>
                </a:solidFill>
              </a:rPr>
              <a:t>你有沒有興趣學習更多有關海洋保育的知識</a:t>
            </a:r>
            <a:r>
              <a:rPr lang="en-HK" altLang="zh-TW" sz="4000" dirty="0">
                <a:solidFill>
                  <a:schemeClr val="tx1"/>
                </a:solidFill>
              </a:rPr>
              <a:t>?</a:t>
            </a:r>
            <a:endParaRPr lang="en-HK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Thinking Face Joypixels Sticker - Thinking Face Joypixels Thinking -  Discover &amp;amp; Share GIFs">
            <a:extLst>
              <a:ext uri="{FF2B5EF4-FFF2-40B4-BE49-F238E27FC236}">
                <a16:creationId xmlns:a16="http://schemas.microsoft.com/office/drawing/2014/main" id="{93D9538F-F214-4DF9-98EE-8B4E7388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843413" cy="8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056" y="989439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水污染也是全球水資源面臨的問題之一。</a:t>
            </a:r>
            <a:endParaRPr lang="en-US" altLang="zh-TW" sz="3200" dirty="0"/>
          </a:p>
          <a:p>
            <a:r>
              <a:rPr lang="zh-TW" altLang="en-US" sz="3200" dirty="0"/>
              <a:t>觀察下圖，分析水污染是怎樣造成的。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9807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e</a:t>
            </a:r>
            <a:endParaRPr lang="zh-HK" altLang="en-US" sz="3200" dirty="0"/>
          </a:p>
        </p:txBody>
      </p:sp>
      <p:sp>
        <p:nvSpPr>
          <p:cNvPr id="6" name="流程圖: 延遲 5"/>
          <p:cNvSpPr/>
          <p:nvPr/>
        </p:nvSpPr>
        <p:spPr>
          <a:xfrm>
            <a:off x="0" y="71867"/>
            <a:ext cx="2699792" cy="90886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水污染</a:t>
            </a:r>
            <a:endParaRPr kumimoji="0" lang="zh-HK" alt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05" y="2066657"/>
            <a:ext cx="5750811" cy="47829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1763688" y="3462253"/>
            <a:ext cx="766503" cy="76659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958889" y="2161790"/>
            <a:ext cx="5185111" cy="1319622"/>
          </a:xfrm>
          <a:prstGeom prst="roundRect">
            <a:avLst/>
          </a:prstGeom>
          <a:solidFill>
            <a:srgbClr val="FDEDF9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08000" rIns="180000" bIns="108000" numCol="1" spcCol="38100" rtlCol="0" anchor="ctr">
            <a:spAutoFit/>
          </a:bodyPr>
          <a:lstStyle/>
          <a:p>
            <a:pPr algn="just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大量使用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農藥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化學肥</a:t>
            </a:r>
            <a:b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</a:b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   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料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除草劑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污染河流。</a:t>
            </a:r>
            <a:endParaRPr kumimoji="0" lang="zh-HK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1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056" y="989439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水污染也是全球水資源面臨的問題之一。</a:t>
            </a:r>
            <a:endParaRPr lang="en-US" altLang="zh-TW" sz="3200" dirty="0"/>
          </a:p>
          <a:p>
            <a:r>
              <a:rPr lang="zh-TW" altLang="en-US" sz="3200" dirty="0"/>
              <a:t>觀察下圖，分析水污染是怎樣造成的。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9807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e</a:t>
            </a:r>
            <a:endParaRPr lang="zh-HK" altLang="en-US" sz="3200" dirty="0"/>
          </a:p>
        </p:txBody>
      </p:sp>
      <p:sp>
        <p:nvSpPr>
          <p:cNvPr id="6" name="流程圖: 延遲 5"/>
          <p:cNvSpPr/>
          <p:nvPr/>
        </p:nvSpPr>
        <p:spPr>
          <a:xfrm>
            <a:off x="0" y="71867"/>
            <a:ext cx="2699792" cy="90886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水污染</a:t>
            </a:r>
            <a:endParaRPr kumimoji="0" lang="zh-HK" alt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05" y="2066657"/>
            <a:ext cx="5750811" cy="47829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1547664" y="4797151"/>
            <a:ext cx="3096344" cy="147891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843808" y="6077533"/>
            <a:ext cx="6294808" cy="780467"/>
          </a:xfrm>
          <a:prstGeom prst="roundRect">
            <a:avLst/>
          </a:prstGeom>
          <a:solidFill>
            <a:srgbClr val="FDEDF9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08000" rIns="180000" bIns="108000" numCol="1" spcCol="38100" rtlCol="0" anchor="ctr">
            <a:spAutoFit/>
          </a:bodyPr>
          <a:lstStyle/>
          <a:p>
            <a:pPr algn="just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 家居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未經處理而排放的污水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。</a:t>
            </a:r>
            <a:endParaRPr kumimoji="0" lang="zh-HK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0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056" y="989439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水污染也是全球水資源面臨的問題之一。</a:t>
            </a:r>
            <a:endParaRPr lang="en-US" altLang="zh-TW" sz="3200" dirty="0"/>
          </a:p>
          <a:p>
            <a:r>
              <a:rPr lang="zh-TW" altLang="en-US" sz="3200" dirty="0"/>
              <a:t>觀察下圖，分析水污染是怎樣造成的。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9807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e</a:t>
            </a:r>
            <a:endParaRPr lang="zh-HK" altLang="en-US" sz="3200" dirty="0"/>
          </a:p>
        </p:txBody>
      </p:sp>
      <p:sp>
        <p:nvSpPr>
          <p:cNvPr id="6" name="流程圖: 延遲 5"/>
          <p:cNvSpPr/>
          <p:nvPr/>
        </p:nvSpPr>
        <p:spPr>
          <a:xfrm>
            <a:off x="0" y="71867"/>
            <a:ext cx="2699792" cy="90886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水污染</a:t>
            </a:r>
            <a:endParaRPr kumimoji="0" lang="zh-HK" alt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05" y="2066657"/>
            <a:ext cx="5750811" cy="47829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2483768" y="2348880"/>
            <a:ext cx="6668144" cy="780467"/>
          </a:xfrm>
          <a:prstGeom prst="roundRect">
            <a:avLst/>
          </a:prstGeom>
          <a:solidFill>
            <a:srgbClr val="FDEDF9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08000" rIns="180000" bIns="108000" numCol="1" spcCol="38100" rtlCol="0" anchor="ctr">
            <a:spAutoFit/>
          </a:bodyPr>
          <a:lstStyle/>
          <a:p>
            <a:pPr algn="just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 工廠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未經處理而排放的污染物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。</a:t>
            </a:r>
            <a:endParaRPr kumimoji="0" lang="zh-HK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076056" y="3573016"/>
            <a:ext cx="2592288" cy="280831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0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056" y="989439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參考以下圖片，討論水污染對我們有甚麼影響。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9807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f</a:t>
            </a:r>
            <a:endParaRPr lang="zh-HK" altLang="en-US" sz="3200" dirty="0"/>
          </a:p>
        </p:txBody>
      </p:sp>
      <p:sp>
        <p:nvSpPr>
          <p:cNvPr id="6" name="流程圖: 延遲 5"/>
          <p:cNvSpPr/>
          <p:nvPr/>
        </p:nvSpPr>
        <p:spPr>
          <a:xfrm>
            <a:off x="0" y="71867"/>
            <a:ext cx="2699792" cy="90886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水污染</a:t>
            </a:r>
            <a:endParaRPr kumimoji="0" lang="zh-HK" alt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0" name="橢圓 9"/>
          <p:cNvSpPr>
            <a:spLocks/>
          </p:cNvSpPr>
          <p:nvPr/>
        </p:nvSpPr>
        <p:spPr>
          <a:xfrm>
            <a:off x="504056" y="1719868"/>
            <a:ext cx="540000" cy="540000"/>
          </a:xfrm>
          <a:prstGeom prst="ellipse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1</a:t>
            </a:r>
            <a:endParaRPr kumimoji="0" lang="zh-HK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9868"/>
            <a:ext cx="6696744" cy="488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圓角矩形 2"/>
          <p:cNvSpPr/>
          <p:nvPr/>
        </p:nvSpPr>
        <p:spPr>
          <a:xfrm>
            <a:off x="539552" y="6051148"/>
            <a:ext cx="8136904" cy="780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08000" rIns="180000" bIns="108000" numCol="1" spcCol="38100" rtlCol="0" anchor="ctr">
            <a:spAutoFit/>
          </a:bodyPr>
          <a:lstStyle/>
          <a:p>
            <a:pPr algn="just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污水流入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湖泊等自然環境，造成 </a:t>
            </a:r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……</a:t>
            </a:r>
            <a:endParaRPr kumimoji="0" lang="zh-HK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36296" y="6021288"/>
            <a:ext cx="16084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（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污染</a:t>
            </a:r>
            <a:r>
              <a:rPr kumimoji="0" lang="zh-TW" altLang="en-US" sz="28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）</a:t>
            </a:r>
            <a:endParaRPr kumimoji="0" lang="zh-HK" altLang="en-US" sz="28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056" y="989439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參考以下圖片，討論水污染對我們有甚麼影響。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9807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f</a:t>
            </a:r>
            <a:endParaRPr lang="zh-HK" altLang="en-US" sz="3200" dirty="0"/>
          </a:p>
        </p:txBody>
      </p:sp>
      <p:sp>
        <p:nvSpPr>
          <p:cNvPr id="6" name="流程圖: 延遲 5"/>
          <p:cNvSpPr/>
          <p:nvPr/>
        </p:nvSpPr>
        <p:spPr>
          <a:xfrm>
            <a:off x="0" y="71867"/>
            <a:ext cx="2699792" cy="90886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水污染</a:t>
            </a:r>
            <a:endParaRPr kumimoji="0" lang="zh-HK" alt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0" name="橢圓 9"/>
          <p:cNvSpPr>
            <a:spLocks/>
          </p:cNvSpPr>
          <p:nvPr/>
        </p:nvSpPr>
        <p:spPr>
          <a:xfrm>
            <a:off x="504056" y="1708555"/>
            <a:ext cx="540000" cy="562627"/>
          </a:xfrm>
          <a:prstGeom prst="ellipse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2</a:t>
            </a:r>
            <a:endParaRPr kumimoji="0" lang="zh-HK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461" y="1719868"/>
            <a:ext cx="6587069" cy="488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圓角矩形 2"/>
          <p:cNvSpPr/>
          <p:nvPr/>
        </p:nvSpPr>
        <p:spPr>
          <a:xfrm>
            <a:off x="1187624" y="6077533"/>
            <a:ext cx="6696744" cy="780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08000" rIns="180000" bIns="108000" numCol="1" spcCol="38100" rtlCol="0" anchor="ctr">
            <a:spAutoFit/>
          </a:bodyPr>
          <a:lstStyle/>
          <a:p>
            <a:pPr algn="just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飲用受污染的水，會影響 </a:t>
            </a:r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……</a:t>
            </a:r>
            <a:endParaRPr kumimoji="0" lang="zh-HK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8223" y="6021288"/>
            <a:ext cx="16084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（健康）</a:t>
            </a:r>
            <a:endParaRPr kumimoji="0" lang="zh-HK" altLang="en-US" sz="28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6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056" y="989439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參考以下圖片，討論水污染對我們有甚麼影響。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07504" y="9807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f</a:t>
            </a:r>
            <a:endParaRPr lang="zh-HK" altLang="en-US" sz="3200" dirty="0"/>
          </a:p>
        </p:txBody>
      </p:sp>
      <p:sp>
        <p:nvSpPr>
          <p:cNvPr id="6" name="流程圖: 延遲 5"/>
          <p:cNvSpPr/>
          <p:nvPr/>
        </p:nvSpPr>
        <p:spPr>
          <a:xfrm>
            <a:off x="0" y="71867"/>
            <a:ext cx="2699792" cy="90886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水污染</a:t>
            </a:r>
            <a:endParaRPr kumimoji="0" lang="zh-HK" alt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0" name="橢圓 9"/>
          <p:cNvSpPr>
            <a:spLocks/>
          </p:cNvSpPr>
          <p:nvPr/>
        </p:nvSpPr>
        <p:spPr>
          <a:xfrm>
            <a:off x="504056" y="1708555"/>
            <a:ext cx="540000" cy="562627"/>
          </a:xfrm>
          <a:prstGeom prst="ellipse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3</a:t>
            </a:r>
            <a:endParaRPr kumimoji="0" lang="zh-HK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461" y="1897628"/>
            <a:ext cx="6587069" cy="452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圓角矩形 2"/>
          <p:cNvSpPr/>
          <p:nvPr/>
        </p:nvSpPr>
        <p:spPr>
          <a:xfrm>
            <a:off x="846064" y="6077533"/>
            <a:ext cx="7542360" cy="780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08000" rIns="180000" bIns="108000" numCol="1" spcCol="38100" rtlCol="0" anchor="ctr">
            <a:spAutoFit/>
          </a:bodyPr>
          <a:lstStyle/>
          <a:p>
            <a:pPr algn="just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導致大量海洋生物死亡，破壞 </a:t>
            </a:r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……</a:t>
            </a:r>
            <a:endParaRPr kumimoji="0" lang="zh-HK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25299" y="6033662"/>
            <a:ext cx="16084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（生態）</a:t>
            </a:r>
            <a:endParaRPr kumimoji="0" lang="zh-HK" altLang="en-US" sz="28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5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fhk.awsassets.panda.org/img/original/cwa2leaflet_chi_web_pag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357166"/>
            <a:ext cx="878907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1366</Words>
  <Application>Microsoft Office PowerPoint</Application>
  <PresentationFormat>On-screen Show (4:3)</PresentationFormat>
  <Paragraphs>122</Paragraphs>
  <Slides>28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微軟正黑體</vt:lpstr>
      <vt:lpstr>Microsoft YaHei</vt:lpstr>
      <vt:lpstr>Yu Gothic UI Semibold</vt:lpstr>
      <vt:lpstr>Arial</vt:lpstr>
      <vt:lpstr>Calibri</vt:lpstr>
      <vt:lpstr>Constantia</vt:lpstr>
      <vt:lpstr>Open Sans</vt:lpstr>
      <vt:lpstr>Roboto</vt:lpstr>
      <vt:lpstr>Wingdings</vt:lpstr>
      <vt:lpstr>Wingdings 2</vt:lpstr>
      <vt:lpstr>流線</vt:lpstr>
      <vt:lpstr>海洋污染</vt:lpstr>
      <vt:lpstr>保育海洋，與香港人有甚麼關係？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解決海洋垃圾問題 https://youtu.be/WdOfoX4tiF0</vt:lpstr>
      <vt:lpstr>日常生活中，可解決海洋垃圾問題？</vt:lpstr>
      <vt:lpstr>WWF_ 睇唔到嘅垃圾都係垃圾</vt:lpstr>
      <vt:lpstr>香港怎樣改善水污染的問題？</vt:lpstr>
      <vt:lpstr>香港怎樣改善水污染的問題？</vt:lpstr>
      <vt:lpstr>香港怎樣改善水污染的問題？</vt:lpstr>
      <vt:lpstr>香港怎樣改善水污染的問題？</vt:lpstr>
      <vt:lpstr>PowerPoint Presentation</vt:lpstr>
      <vt:lpstr>海水的特性</vt:lpstr>
      <vt:lpstr>怎樣為海水魚製造 良好的生活環境？</vt:lpstr>
      <vt:lpstr>如何飼養海水魚</vt:lpstr>
      <vt:lpstr>小魚缸開缸硝化細菌</vt:lpstr>
      <vt:lpstr>pH值</vt:lpstr>
      <vt:lpstr>pH值</vt:lpstr>
      <vt:lpstr>pH值的變化</vt:lpstr>
      <vt:lpstr>比較pH值</vt:lpstr>
      <vt:lpstr>學校大堂的魚缸內有不同動物，我們可以怎樣保護牠們?</vt:lpstr>
      <vt:lpstr>請在常識練習簿內，寫出三種人類污染海洋的原因。</vt:lpstr>
      <vt:lpstr>問問你? 1.經過這節課堂後，你對海洋保育課題有加深認識嗎? 2.你有沒有興趣學習更多有關海洋保育的知識?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海洋污染</dc:title>
  <dc:creator>HKY</dc:creator>
  <cp:lastModifiedBy>KAYI HO</cp:lastModifiedBy>
  <cp:revision>23</cp:revision>
  <dcterms:created xsi:type="dcterms:W3CDTF">2022-01-26T16:25:12Z</dcterms:created>
  <dcterms:modified xsi:type="dcterms:W3CDTF">2022-02-16T07:44:16Z</dcterms:modified>
</cp:coreProperties>
</file>