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896" r:id="rId1"/>
    <p:sldMasterId id="2147483921" r:id="rId2"/>
  </p:sldMasterIdLst>
  <p:notesMasterIdLst>
    <p:notesMasterId r:id="rId13"/>
  </p:notesMasterIdLst>
  <p:handoutMasterIdLst>
    <p:handoutMasterId r:id="rId14"/>
  </p:handoutMasterIdLst>
  <p:sldIdLst>
    <p:sldId id="436" r:id="rId3"/>
    <p:sldId id="437" r:id="rId4"/>
    <p:sldId id="418" r:id="rId5"/>
    <p:sldId id="419" r:id="rId6"/>
    <p:sldId id="433" r:id="rId7"/>
    <p:sldId id="434" r:id="rId8"/>
    <p:sldId id="439" r:id="rId9"/>
    <p:sldId id="440" r:id="rId10"/>
    <p:sldId id="423" r:id="rId11"/>
    <p:sldId id="424" r:id="rId12"/>
  </p:sldIdLst>
  <p:sldSz cx="12192000" cy="6858000"/>
  <p:notesSz cx="6797675" cy="9928225"/>
  <p:kinsoku lang="zh-TW" invalStChars="!),.:;?]}，、。．；：？！︰…‥﹐﹑﹒﹔﹕﹖﹗｜–︱—︳?︴﹏）︶﹜︸〕︺】︼》︾〉﹀」﹂』﹄﹚﹜﹞’”〞′·" invalEndChars="([{（︵﹛︷〔︹【︻《︽〈︿「﹁『﹃﹙﹛﹝‘“〝‵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75" userDrawn="1">
          <p15:clr>
            <a:srgbClr val="A4A3A4"/>
          </p15:clr>
        </p15:guide>
        <p15:guide id="3" pos="5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F"/>
    <a:srgbClr val="FFFFD1"/>
    <a:srgbClr val="DE60CF"/>
    <a:srgbClr val="EAE124"/>
    <a:srgbClr val="E955BF"/>
    <a:srgbClr val="D9E757"/>
    <a:srgbClr val="C13D82"/>
    <a:srgbClr val="E4FFC9"/>
    <a:srgbClr val="404F21"/>
    <a:srgbClr val="BDD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80" autoAdjust="0"/>
    <p:restoredTop sz="98911" autoAdjust="0"/>
  </p:normalViewPr>
  <p:slideViewPr>
    <p:cSldViewPr>
      <p:cViewPr varScale="1">
        <p:scale>
          <a:sx n="114" d="100"/>
          <a:sy n="114" d="100"/>
        </p:scale>
        <p:origin x="312" y="114"/>
      </p:cViewPr>
      <p:guideLst>
        <p:guide orient="horz" pos="2160"/>
        <p:guide pos="575"/>
        <p:guide pos="51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196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zh-TW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495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zh-TW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10468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zh-TW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1098" y="1"/>
            <a:ext cx="294495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zh-TW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8B2A531-1C19-403B-95F5-D45A1FA1158E}" type="datetime1">
              <a:rPr lang="zh-HK" altLang="en-US" smtClean="0"/>
              <a:t>16/2/2022</a:t>
            </a:fld>
            <a:endParaRPr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606" y="4778376"/>
            <a:ext cx="5438464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noProof="0"/>
              <a:t>按一下以編輯母片文字樣式</a:t>
            </a:r>
          </a:p>
          <a:p>
            <a:pPr lvl="1"/>
            <a:r>
              <a:rPr lang="zh-TW" noProof="0"/>
              <a:t>第二層</a:t>
            </a:r>
          </a:p>
          <a:p>
            <a:pPr lvl="2"/>
            <a:r>
              <a:rPr lang="zh-TW" noProof="0"/>
              <a:t>第三層</a:t>
            </a:r>
          </a:p>
          <a:p>
            <a:pPr lvl="3"/>
            <a:r>
              <a:rPr lang="zh-TW" noProof="0"/>
              <a:t>第四層</a:t>
            </a:r>
          </a:p>
          <a:p>
            <a:pPr lvl="4"/>
            <a:r>
              <a:rPr lang="zh-TW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751"/>
            <a:ext cx="294495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zh-TW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1098" y="9429751"/>
            <a:ext cx="294495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zh-TW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070E30F-767B-4CEE-8083-AA2EC081C652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75675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 txBox="1">
            <a:spLocks noGrp="1"/>
          </p:cNvSpPr>
          <p:nvPr>
            <p:ph type="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12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831133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102" name="內文層級一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0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32279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大標題文字"/>
          <p:cNvSpPr txBox="1">
            <a:spLocks noGrp="1"/>
          </p:cNvSpPr>
          <p:nvPr>
            <p:ph type="title"/>
          </p:nvPr>
        </p:nvSpPr>
        <p:spPr>
          <a:xfrm>
            <a:off x="8839200" y="274638"/>
            <a:ext cx="2743200" cy="5851526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111" name="內文層級一…"/>
          <p:cNvSpPr txBox="1">
            <a:spLocks noGrp="1"/>
          </p:cNvSpPr>
          <p:nvPr>
            <p:ph type="body" idx="1"/>
          </p:nvPr>
        </p:nvSpPr>
        <p:spPr>
          <a:xfrm>
            <a:off x="609600" y="274638"/>
            <a:ext cx="8026400" cy="5851526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12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752251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839201" y="6508750"/>
            <a:ext cx="1013884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219200" y="6508750"/>
            <a:ext cx="5791200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F60F4-4B18-4FEC-B421-5D6536C2667E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4369408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HK" smtClean="0"/>
              <a:t>‹#›</a:t>
            </a:fld>
            <a:endParaRPr lang="zh-HK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218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F60F4-4B18-4FEC-B421-5D6536C2667E}" type="slidenum">
              <a:rPr lang="en-US" altLang="zh-TW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15291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HK" smtClean="0"/>
              <a:t>‹#›</a:t>
            </a:fld>
            <a:endParaRPr lang="zh-HK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227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HK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8056469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HK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5159166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HK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06972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HK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75702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21" name="內文層級一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2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2302232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CB4B4D-7CA3-9044-876B-883B54F8677D}" type="slidenum">
              <a:rPr lang="en-US" altLang="zh-HK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159991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HK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12593703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HK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29286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HK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26394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大標題文字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大標題文字</a:t>
            </a:r>
          </a:p>
        </p:txBody>
      </p:sp>
      <p:sp>
        <p:nvSpPr>
          <p:cNvPr id="39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101361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48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9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43589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57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8" name="文字版面配置區 4"/>
          <p:cNvSpPr>
            <a:spLocks noGrp="1"/>
          </p:cNvSpPr>
          <p:nvPr>
            <p:ph type="body" sz="quarter" idx="13"/>
          </p:nvPr>
        </p:nvSpPr>
        <p:spPr>
          <a:xfrm>
            <a:off x="6193368" y="1535112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9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35180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67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278380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215566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大標題文字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401108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大標題文字</a:t>
            </a:r>
          </a:p>
        </p:txBody>
      </p:sp>
      <p:sp>
        <p:nvSpPr>
          <p:cNvPr id="82" name="內文層級一…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3" name="文字版面配置區 3"/>
          <p:cNvSpPr>
            <a:spLocks noGrp="1"/>
          </p:cNvSpPr>
          <p:nvPr>
            <p:ph type="body" sz="half" idx="13"/>
          </p:nvPr>
        </p:nvSpPr>
        <p:spPr>
          <a:xfrm>
            <a:off x="609599" y="1435101"/>
            <a:ext cx="4011087" cy="46910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84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32040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大標題文字"/>
          <p:cNvSpPr txBox="1">
            <a:spLocks noGrp="1"/>
          </p:cNvSpPr>
          <p:nvPr>
            <p:ph type="title"/>
          </p:nvPr>
        </p:nvSpPr>
        <p:spPr>
          <a:xfrm>
            <a:off x="2389718" y="4800600"/>
            <a:ext cx="73152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大標題文字</a:t>
            </a:r>
          </a:p>
        </p:txBody>
      </p:sp>
      <p:sp>
        <p:nvSpPr>
          <p:cNvPr id="92" name="圖片版面配置區 2"/>
          <p:cNvSpPr>
            <a:spLocks noGrp="1"/>
          </p:cNvSpPr>
          <p:nvPr>
            <p:ph type="pic" sz="half" idx="13"/>
          </p:nvPr>
        </p:nvSpPr>
        <p:spPr>
          <a:xfrm>
            <a:off x="2389718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3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2389718" y="5367338"/>
            <a:ext cx="73152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94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910190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3" name="內文層級一…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286490" y="6400414"/>
            <a:ext cx="295912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6733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</p:sldLayoutIdLst>
  <p:transition spd="med"/>
  <p:hf sldNum="0" hdr="0" ft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en-US" altLang="zh-HK" smtClean="0"/>
              <a:t>‹#›</a:t>
            </a:fld>
            <a:endParaRPr lang="zh-HK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9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K3fYFx3o1qU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3ro2JPB1nD0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B1836F0-F9E0-4D93-9BDD-7EEC6EA05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FD14F7A-54AF-48C0-8085-660AFAD9A6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zh-TW" altLang="zh-HK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生物互相依存</a:t>
            </a:r>
            <a:endParaRPr lang="zh-HK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7AE83FA-DD97-4366-B95B-F0FD4BE4E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455621"/>
            <a:ext cx="6269347" cy="1238616"/>
          </a:xfrm>
        </p:spPr>
        <p:txBody>
          <a:bodyPr>
            <a:normAutofit/>
          </a:bodyPr>
          <a:lstStyle/>
          <a:p>
            <a:endParaRPr lang="zh-HK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52F88ED-91F5-4762-B802-EC1718AA0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700403"/>
            <a:ext cx="4001315" cy="292756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49EFD3-A806-4D59-99F1-AA9AFAE4E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D2F28D1-82F9-40FE-935C-85ECF7660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670E93-2F53-48FC-AB6C-E99E22D17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64712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0106EE-7B7D-433D-BC11-278EDD12C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1744890"/>
            <a:ext cx="8765272" cy="2581226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4400" dirty="0">
                <a:solidFill>
                  <a:schemeClr val="accent2">
                    <a:lumMod val="50000"/>
                  </a:schemeClr>
                </a:solidFill>
              </a:rPr>
              <a:t>問問你</a:t>
            </a:r>
            <a:r>
              <a:rPr lang="en-HK" altLang="zh-TW" sz="4400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br>
              <a:rPr lang="en-HK" altLang="zh-TW" sz="4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HK" altLang="zh-TW" sz="4400" dirty="0">
                <a:solidFill>
                  <a:schemeClr val="accent2">
                    <a:lumMod val="50000"/>
                  </a:schemeClr>
                </a:solidFill>
              </a:rPr>
              <a:t>1. </a:t>
            </a:r>
            <a:r>
              <a:rPr lang="zh-TW" altLang="en-US" sz="4400" dirty="0">
                <a:solidFill>
                  <a:schemeClr val="accent2">
                    <a:lumMod val="50000"/>
                  </a:schemeClr>
                </a:solidFill>
              </a:rPr>
              <a:t>經過這節課堂後，你對海洋保育課題有加深認識嗎</a:t>
            </a:r>
            <a:r>
              <a:rPr lang="en-HK" altLang="zh-TW" sz="4400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br>
              <a:rPr lang="en-HK" altLang="zh-TW" sz="4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HK" altLang="zh-TW" sz="4400" dirty="0">
                <a:solidFill>
                  <a:schemeClr val="accent2">
                    <a:lumMod val="50000"/>
                  </a:schemeClr>
                </a:solidFill>
              </a:rPr>
              <a:t>2.</a:t>
            </a:r>
            <a:r>
              <a:rPr lang="zh-TW" altLang="en-US" sz="4400" dirty="0">
                <a:solidFill>
                  <a:schemeClr val="accent2">
                    <a:lumMod val="50000"/>
                  </a:schemeClr>
                </a:solidFill>
              </a:rPr>
              <a:t>你有沒有興趣學習更多有關海洋保育的知識</a:t>
            </a:r>
            <a:r>
              <a:rPr lang="en-HK" altLang="zh-TW" sz="4400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en-HK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Thinking Face Joypixels Sticker - Thinking Face Joypixels Thinking -  Discover &amp;amp; Share GIFs">
            <a:extLst>
              <a:ext uri="{FF2B5EF4-FFF2-40B4-BE49-F238E27FC236}">
                <a16:creationId xmlns:a16="http://schemas.microsoft.com/office/drawing/2014/main" id="{93D9538F-F214-4DF9-98EE-8B4E73889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4581128"/>
            <a:ext cx="1499400" cy="149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96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5BB198-9ABF-4200-A27A-4A412BCAD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4" name="線上媒體 3" title="心動與心痛 小丑魚和海葵的故事">
            <a:hlinkClick r:id="" action="ppaction://media"/>
            <a:extLst>
              <a:ext uri="{FF2B5EF4-FFF2-40B4-BE49-F238E27FC236}">
                <a16:creationId xmlns:a16="http://schemas.microsoft.com/office/drawing/2014/main" id="{E111123B-7303-4489-BFAE-0FEDCC8F601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99456" y="305062"/>
            <a:ext cx="10244762" cy="578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687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84FBF5B0-17C9-4661-A60A-447165F26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888" y="2961347"/>
            <a:ext cx="5256584" cy="38459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E934846-1FAC-444B-AECA-23452E10D4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543" b="97364" l="1147" r="80734">
                        <a14:foregroundMark x1="35780" y1="65581" x2="35780" y2="65581"/>
                        <a14:foregroundMark x1="63991" y1="59845" x2="63991" y2="598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586" r="18315" b="2000"/>
          <a:stretch/>
        </p:blipFill>
        <p:spPr>
          <a:xfrm>
            <a:off x="2063552" y="3462106"/>
            <a:ext cx="2520280" cy="3168352"/>
          </a:xfrm>
          <a:prstGeom prst="rect">
            <a:avLst/>
          </a:prstGeom>
        </p:spPr>
      </p:pic>
      <p:sp>
        <p:nvSpPr>
          <p:cNvPr id="10" name="語音泡泡: 圓角矩形 9">
            <a:extLst>
              <a:ext uri="{FF2B5EF4-FFF2-40B4-BE49-F238E27FC236}">
                <a16:creationId xmlns:a16="http://schemas.microsoft.com/office/drawing/2014/main" id="{75134BD0-562A-4D5E-95B5-31463FA821BB}"/>
              </a:ext>
            </a:extLst>
          </p:cNvPr>
          <p:cNvSpPr/>
          <p:nvPr/>
        </p:nvSpPr>
        <p:spPr>
          <a:xfrm>
            <a:off x="2999656" y="994493"/>
            <a:ext cx="5760640" cy="1940955"/>
          </a:xfrm>
          <a:prstGeom prst="wedgeRoundRectCallout">
            <a:avLst>
              <a:gd name="adj1" fmla="val -36846"/>
              <a:gd name="adj2" fmla="val 72423"/>
              <a:gd name="adj3" fmla="val 16667"/>
            </a:avLst>
          </a:prstGeom>
          <a:solidFill>
            <a:schemeClr val="bg1"/>
          </a:solidFill>
          <a:ln w="25400" cap="flat">
            <a:solidFill>
              <a:schemeClr val="bg2">
                <a:lumMod val="20000"/>
                <a:lumOff val="80000"/>
              </a:schemeClr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3600" dirty="0">
                <a:latin typeface="MYuenHK-Light"/>
              </a:rPr>
              <a:t>小丑魚好像很</a:t>
            </a:r>
            <a:r>
              <a:rPr lang="zh-TW" altLang="en-US" sz="3600" b="1" dirty="0">
                <a:latin typeface="MYuenHK-Light"/>
              </a:rPr>
              <a:t>害羞</a:t>
            </a:r>
            <a:r>
              <a:rPr lang="zh-TW" altLang="en-US" sz="3600" dirty="0">
                <a:latin typeface="MYuenHK-Light"/>
              </a:rPr>
              <a:t>！它們總是躲在珊瑚叢中！</a:t>
            </a:r>
            <a:endParaRPr lang="zh-HK" altLang="en-US" sz="3600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A04DA3F-CE0A-45D6-B738-40BE2D3EF932}"/>
              </a:ext>
            </a:extLst>
          </p:cNvPr>
          <p:cNvSpPr txBox="1"/>
          <p:nvPr/>
        </p:nvSpPr>
        <p:spPr>
          <a:xfrm>
            <a:off x="4241408" y="6080156"/>
            <a:ext cx="70246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HK" altLang="en-US" sz="2400" u="sng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正男</a:t>
            </a:r>
          </a:p>
        </p:txBody>
      </p:sp>
    </p:spTree>
    <p:extLst>
      <p:ext uri="{BB962C8B-B14F-4D97-AF65-F5344CB8AC3E}">
        <p14:creationId xmlns:p14="http://schemas.microsoft.com/office/powerpoint/2010/main" val="20657187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B82AFF9A-FD5D-4D8B-B7A4-0FDF805F2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46" b="97674" l="3497" r="949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983" y="3284983"/>
            <a:ext cx="3038594" cy="3426386"/>
          </a:xfrm>
          <a:prstGeom prst="rect">
            <a:avLst/>
          </a:prstGeom>
        </p:spPr>
      </p:pic>
      <p:sp>
        <p:nvSpPr>
          <p:cNvPr id="8" name="語音泡泡: 圓角矩形 7">
            <a:extLst>
              <a:ext uri="{FF2B5EF4-FFF2-40B4-BE49-F238E27FC236}">
                <a16:creationId xmlns:a16="http://schemas.microsoft.com/office/drawing/2014/main" id="{1DCA9289-E32B-4C5B-858F-D8E335E07C56}"/>
              </a:ext>
            </a:extLst>
          </p:cNvPr>
          <p:cNvSpPr/>
          <p:nvPr/>
        </p:nvSpPr>
        <p:spPr>
          <a:xfrm>
            <a:off x="4655840" y="1052737"/>
            <a:ext cx="5616624" cy="1940955"/>
          </a:xfrm>
          <a:prstGeom prst="wedgeRoundRectCallout">
            <a:avLst>
              <a:gd name="adj1" fmla="val 15741"/>
              <a:gd name="adj2" fmla="val 70062"/>
              <a:gd name="adj3" fmla="val 16667"/>
            </a:avLst>
          </a:prstGeom>
          <a:solidFill>
            <a:schemeClr val="bg1"/>
          </a:solidFill>
          <a:ln w="25400" cap="flat">
            <a:solidFill>
              <a:schemeClr val="bg2">
                <a:lumMod val="20000"/>
                <a:lumOff val="80000"/>
              </a:schemeClr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3600" dirty="0">
                <a:latin typeface="MYuenHK-Light"/>
              </a:rPr>
              <a:t>小丑魚不是害羞，牠躲在珊瑚叢中是要</a:t>
            </a:r>
            <a:r>
              <a:rPr lang="en-US" altLang="zh-TW" sz="3600" dirty="0">
                <a:latin typeface="MYuenHK-Light"/>
              </a:rPr>
              <a:t>……</a:t>
            </a:r>
            <a:endParaRPr lang="zh-HK" altLang="en-US" sz="3600" dirty="0">
              <a:latin typeface="MYuenHK-Light"/>
              <a:sym typeface="Calibri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A77A0F1-2364-4F25-BF40-31B3E7372AA9}"/>
              </a:ext>
            </a:extLst>
          </p:cNvPr>
          <p:cNvSpPr txBox="1"/>
          <p:nvPr/>
        </p:nvSpPr>
        <p:spPr>
          <a:xfrm>
            <a:off x="7535810" y="2086981"/>
            <a:ext cx="2736654" cy="70788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MSungHK-Medium"/>
              </a:rPr>
              <a:t>保護自己</a:t>
            </a:r>
            <a:r>
              <a:rPr lang="zh-TW" altLang="en-US" sz="4000" b="1" dirty="0">
                <a:latin typeface="MSungHK-Medium"/>
              </a:rPr>
              <a:t>。</a:t>
            </a:r>
            <a:endParaRPr lang="zh-HK" altLang="en-US" sz="3600" b="1" dirty="0"/>
          </a:p>
        </p:txBody>
      </p:sp>
      <p:pic>
        <p:nvPicPr>
          <p:cNvPr id="6" name="圖片 4">
            <a:extLst>
              <a:ext uri="{FF2B5EF4-FFF2-40B4-BE49-F238E27FC236}">
                <a16:creationId xmlns:a16="http://schemas.microsoft.com/office/drawing/2014/main" id="{FAA00264-28CD-4BDF-A0DB-7A816BAF1E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512" y="3075184"/>
            <a:ext cx="5256584" cy="38459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58654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18"/>
          <a:stretch/>
        </p:blipFill>
        <p:spPr bwMode="auto">
          <a:xfrm>
            <a:off x="2218418" y="2636913"/>
            <a:ext cx="3534684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圓角化對角線角落矩形 12"/>
          <p:cNvSpPr/>
          <p:nvPr/>
        </p:nvSpPr>
        <p:spPr>
          <a:xfrm>
            <a:off x="6038281" y="3268905"/>
            <a:ext cx="4513475" cy="2448272"/>
          </a:xfrm>
          <a:prstGeom prst="round2DiagRect">
            <a:avLst/>
          </a:prstGeom>
          <a:solidFill>
            <a:srgbClr val="FEF2E8"/>
          </a:solid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5000"/>
              </a:lnSpc>
              <a:spcAft>
                <a:spcPts val="0"/>
              </a:spcAft>
            </a:pPr>
            <a:r>
              <a:rPr lang="zh-TW" altLang="en-US" sz="3200" kern="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海葵（ 有毒刺 </a:t>
            </a:r>
            <a:r>
              <a:rPr lang="en-US" altLang="zh-TW" sz="3200" kern="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/ </a:t>
            </a:r>
            <a:r>
              <a:rPr lang="zh-TW" altLang="en-US" sz="3200" kern="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顏色鮮豔 ），可以阻止捕食者接近小丑魚。</a:t>
            </a:r>
            <a:endParaRPr lang="zh-TW" altLang="zh-TW" sz="3200" kern="1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20654" y="543494"/>
            <a:ext cx="8064896" cy="1143001"/>
          </a:xfrm>
        </p:spPr>
        <p:txBody>
          <a:bodyPr>
            <a:noAutofit/>
          </a:bodyPr>
          <a:lstStyle/>
          <a:p>
            <a:pPr algn="just"/>
            <a:br>
              <a:rPr lang="en-US" altLang="zh-TW" sz="40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生物之間怎樣互相依存？</a:t>
            </a:r>
            <a:endParaRPr lang="zh-HK" altLang="en-US" sz="4000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63552" y="1718629"/>
            <a:ext cx="8687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/>
              <a:t>不同生物之間是怎樣互相依存的？</a:t>
            </a:r>
            <a:endParaRPr lang="zh-HK" altLang="en-US" sz="3600" dirty="0"/>
          </a:p>
        </p:txBody>
      </p:sp>
      <p:sp>
        <p:nvSpPr>
          <p:cNvPr id="15" name="五邊形 14"/>
          <p:cNvSpPr/>
          <p:nvPr/>
        </p:nvSpPr>
        <p:spPr>
          <a:xfrm flipH="1">
            <a:off x="7141838" y="2289068"/>
            <a:ext cx="3533531" cy="707884"/>
          </a:xfrm>
          <a:prstGeom prst="homePlate">
            <a:avLst/>
          </a:prstGeom>
          <a:solidFill>
            <a:srgbClr val="E4FFC9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4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海葵和小丑魚</a:t>
            </a:r>
            <a:endParaRPr lang="zh-HK" altLang="en-US" sz="4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Calibri"/>
            </a:endParaRPr>
          </a:p>
        </p:txBody>
      </p:sp>
      <p:sp>
        <p:nvSpPr>
          <p:cNvPr id="29" name="橢圓 28"/>
          <p:cNvSpPr/>
          <p:nvPr/>
        </p:nvSpPr>
        <p:spPr>
          <a:xfrm>
            <a:off x="7477626" y="3583334"/>
            <a:ext cx="1656000" cy="519348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HK" altLang="en-US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02161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18"/>
          <a:stretch/>
        </p:blipFill>
        <p:spPr bwMode="auto">
          <a:xfrm>
            <a:off x="2218418" y="2636913"/>
            <a:ext cx="3534684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圓角化對角線角落矩形 12"/>
          <p:cNvSpPr/>
          <p:nvPr/>
        </p:nvSpPr>
        <p:spPr>
          <a:xfrm>
            <a:off x="6038279" y="3268905"/>
            <a:ext cx="4608000" cy="2448272"/>
          </a:xfrm>
          <a:prstGeom prst="round2DiagRect">
            <a:avLst/>
          </a:prstGeom>
          <a:solidFill>
            <a:srgbClr val="FEF2E8"/>
          </a:solid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5000"/>
              </a:lnSpc>
              <a:spcAft>
                <a:spcPts val="0"/>
              </a:spcAft>
            </a:pPr>
            <a:r>
              <a:rPr lang="zh-TW" altLang="en-US" sz="3200" kern="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小丑魚吃海葵消化後的（食物殘渣 </a:t>
            </a:r>
            <a:r>
              <a:rPr lang="en-US" altLang="zh-TW" sz="3200" kern="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/ </a:t>
            </a:r>
            <a:r>
              <a:rPr lang="zh-TW" altLang="en-US" sz="3200" kern="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排泄物），替海葵清潔。</a:t>
            </a:r>
            <a:endParaRPr lang="zh-TW" altLang="zh-TW" sz="3200" kern="1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4936" y="620689"/>
            <a:ext cx="8064896" cy="1143001"/>
          </a:xfrm>
        </p:spPr>
        <p:txBody>
          <a:bodyPr>
            <a:noAutofit/>
          </a:bodyPr>
          <a:lstStyle/>
          <a:p>
            <a:pPr algn="just"/>
            <a:r>
              <a:rPr lang="zh-TW" altLang="en-US" sz="40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生物之間怎樣互相依存？</a:t>
            </a:r>
            <a:endParaRPr lang="zh-HK" altLang="en-US" sz="4000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88872" y="1700808"/>
            <a:ext cx="8687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/>
              <a:t>不同生物之間是怎樣互相依存的？</a:t>
            </a:r>
            <a:endParaRPr lang="zh-HK" altLang="en-US" sz="3600" dirty="0"/>
          </a:p>
        </p:txBody>
      </p:sp>
      <p:sp>
        <p:nvSpPr>
          <p:cNvPr id="15" name="五邊形 14"/>
          <p:cNvSpPr/>
          <p:nvPr/>
        </p:nvSpPr>
        <p:spPr>
          <a:xfrm flipH="1">
            <a:off x="7141838" y="2289068"/>
            <a:ext cx="3533531" cy="707884"/>
          </a:xfrm>
          <a:prstGeom prst="homePlate">
            <a:avLst/>
          </a:prstGeom>
          <a:solidFill>
            <a:srgbClr val="E4FFC9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4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海葵和小丑魚</a:t>
            </a:r>
            <a:endParaRPr lang="zh-HK" altLang="en-US" sz="4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Calibri"/>
            </a:endParaRPr>
          </a:p>
        </p:txBody>
      </p:sp>
      <p:sp>
        <p:nvSpPr>
          <p:cNvPr id="29" name="橢圓 28"/>
          <p:cNvSpPr/>
          <p:nvPr/>
        </p:nvSpPr>
        <p:spPr>
          <a:xfrm>
            <a:off x="6528264" y="4219079"/>
            <a:ext cx="1944000" cy="519348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HK" altLang="en-US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37362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BCEDCAD1-DABF-4C2B-B10A-DCB869654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-808129"/>
            <a:ext cx="13632316" cy="2272995"/>
          </a:xfrm>
        </p:spPr>
        <p:txBody>
          <a:bodyPr>
            <a:noAutofit/>
          </a:bodyPr>
          <a:lstStyle/>
          <a:p>
            <a:pPr algn="just"/>
            <a:br>
              <a:rPr lang="en-US" altLang="zh-TW" sz="72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HK" sz="4000" dirty="0">
                <a:effectLst/>
                <a:ea typeface="標楷體" panose="03000509000000000000" pitchFamily="65" charset="-120"/>
                <a:cs typeface="Arial Unicode MS"/>
              </a:rPr>
              <a:t>尋找好朋友</a:t>
            </a:r>
            <a:r>
              <a:rPr lang="en-US" altLang="zh-TW" sz="4000" dirty="0">
                <a:effectLst/>
                <a:ea typeface="標楷體" panose="03000509000000000000" pitchFamily="65" charset="-120"/>
                <a:cs typeface="Arial Unicode MS"/>
              </a:rPr>
              <a:t>--</a:t>
            </a:r>
            <a:r>
              <a:rPr lang="zh-TW" altLang="zh-HK" sz="4000" dirty="0">
                <a:effectLst/>
                <a:ea typeface="標楷體" panose="03000509000000000000" pitchFamily="65" charset="-120"/>
                <a:cs typeface="Arial Unicode MS"/>
              </a:rPr>
              <a:t>選出哪些生物間有互利互惠的關係</a:t>
            </a:r>
            <a:r>
              <a:rPr lang="en-US" altLang="zh-TW" sz="4000" dirty="0">
                <a:effectLst/>
                <a:ea typeface="標楷體" panose="03000509000000000000" pitchFamily="65" charset="-120"/>
                <a:cs typeface="Arial Unicode MS"/>
              </a:rPr>
              <a:t>?</a:t>
            </a:r>
            <a:endParaRPr lang="zh-HK" altLang="en-US" sz="7200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小丑魚- 维基百科，自由的百科全书">
            <a:extLst>
              <a:ext uri="{FF2B5EF4-FFF2-40B4-BE49-F238E27FC236}">
                <a16:creationId xmlns:a16="http://schemas.microsoft.com/office/drawing/2014/main" id="{90C9A60E-3B66-4706-993D-9BB8B0E52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2132856"/>
            <a:ext cx="2664296" cy="178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海龜爲什麼不縮頭？ - 淘寶海外">
            <a:extLst>
              <a:ext uri="{FF2B5EF4-FFF2-40B4-BE49-F238E27FC236}">
                <a16:creationId xmlns:a16="http://schemas.microsoft.com/office/drawing/2014/main" id="{DBC53921-2F72-4913-8C60-DDF33ECDD0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4"/>
          <a:stretch/>
        </p:blipFill>
        <p:spPr bwMode="auto">
          <a:xfrm>
            <a:off x="4505582" y="4191987"/>
            <a:ext cx="3078497" cy="208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0 種高人氣仙人掌介紹與基本養護方式| 有肉SUCCULAND - 多肉植物與設計盆器搭配的禮品店">
            <a:extLst>
              <a:ext uri="{FF2B5EF4-FFF2-40B4-BE49-F238E27FC236}">
                <a16:creationId xmlns:a16="http://schemas.microsoft.com/office/drawing/2014/main" id="{FDA50FA3-1850-4DBC-9109-2B6392A22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4341065"/>
            <a:ext cx="2676682" cy="178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世界三大危險鯊魚@ daddy-poppy&amp;#39;s 藥學跟動物世界:: 痞客邦::">
            <a:extLst>
              <a:ext uri="{FF2B5EF4-FFF2-40B4-BE49-F238E27FC236}">
                <a16:creationId xmlns:a16="http://schemas.microsoft.com/office/drawing/2014/main" id="{E76C5379-3946-435B-AD93-4D46B524A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598" y="4310234"/>
            <a:ext cx="3078497" cy="200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六種最常見的食用海藻品種">
            <a:extLst>
              <a:ext uri="{FF2B5EF4-FFF2-40B4-BE49-F238E27FC236}">
                <a16:creationId xmlns:a16="http://schemas.microsoft.com/office/drawing/2014/main" id="{C1B48D8E-2C13-4509-A84A-38CD80D42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597" y="1962600"/>
            <a:ext cx="3078497" cy="173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危險又優雅的捕食者——海葵- 每日頭條">
            <a:extLst>
              <a:ext uri="{FF2B5EF4-FFF2-40B4-BE49-F238E27FC236}">
                <a16:creationId xmlns:a16="http://schemas.microsoft.com/office/drawing/2014/main" id="{DDA25DFC-181E-4BE4-BE1C-63E01FA84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01" y="1947638"/>
            <a:ext cx="3100048" cy="208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86213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30F59-4AC7-49BB-B968-EA48DAAA0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學校大堂的魚缸內，</a:t>
            </a:r>
            <a:br>
              <a:rPr lang="en-HK" altLang="zh-TW" dirty="0"/>
            </a:br>
            <a:r>
              <a:rPr lang="zh-TW" altLang="en-US" dirty="0"/>
              <a:t>你找到有哪些互相依存的生物</a:t>
            </a:r>
            <a:r>
              <a:rPr lang="en-HK" altLang="zh-TW" dirty="0"/>
              <a:t>?</a:t>
            </a:r>
            <a:endParaRPr lang="en-HK" dirty="0"/>
          </a:p>
        </p:txBody>
      </p:sp>
      <p:pic>
        <p:nvPicPr>
          <p:cNvPr id="6" name="Online Media 5" title="省德魚樂無窮">
            <a:hlinkClick r:id="" action="ppaction://media"/>
            <a:extLst>
              <a:ext uri="{FF2B5EF4-FFF2-40B4-BE49-F238E27FC236}">
                <a16:creationId xmlns:a16="http://schemas.microsoft.com/office/drawing/2014/main" id="{BDC72843-73AD-4804-9848-3924489CA77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63552" y="1844824"/>
            <a:ext cx="7822728" cy="441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1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49084-188C-4FCB-9602-417858CF3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請在常識練習簿內，畫出一對互相依存的生物。</a:t>
            </a:r>
            <a:endParaRPr lang="en-HK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8B95FDB-58F1-4B9C-AB58-F2C39AD8A6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104449"/>
              </p:ext>
            </p:extLst>
          </p:nvPr>
        </p:nvGraphicFramePr>
        <p:xfrm>
          <a:off x="3885638" y="1930400"/>
          <a:ext cx="4119700" cy="395280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11970">
                  <a:extLst>
                    <a:ext uri="{9D8B030D-6E8A-4147-A177-3AD203B41FA5}">
                      <a16:colId xmlns:a16="http://schemas.microsoft.com/office/drawing/2014/main" val="2851867846"/>
                    </a:ext>
                  </a:extLst>
                </a:gridCol>
                <a:gridCol w="411970">
                  <a:extLst>
                    <a:ext uri="{9D8B030D-6E8A-4147-A177-3AD203B41FA5}">
                      <a16:colId xmlns:a16="http://schemas.microsoft.com/office/drawing/2014/main" val="720169799"/>
                    </a:ext>
                  </a:extLst>
                </a:gridCol>
                <a:gridCol w="411970">
                  <a:extLst>
                    <a:ext uri="{9D8B030D-6E8A-4147-A177-3AD203B41FA5}">
                      <a16:colId xmlns:a16="http://schemas.microsoft.com/office/drawing/2014/main" val="752270277"/>
                    </a:ext>
                  </a:extLst>
                </a:gridCol>
                <a:gridCol w="411970">
                  <a:extLst>
                    <a:ext uri="{9D8B030D-6E8A-4147-A177-3AD203B41FA5}">
                      <a16:colId xmlns:a16="http://schemas.microsoft.com/office/drawing/2014/main" val="3903710753"/>
                    </a:ext>
                  </a:extLst>
                </a:gridCol>
                <a:gridCol w="411970">
                  <a:extLst>
                    <a:ext uri="{9D8B030D-6E8A-4147-A177-3AD203B41FA5}">
                      <a16:colId xmlns:a16="http://schemas.microsoft.com/office/drawing/2014/main" val="2405042846"/>
                    </a:ext>
                  </a:extLst>
                </a:gridCol>
                <a:gridCol w="411970">
                  <a:extLst>
                    <a:ext uri="{9D8B030D-6E8A-4147-A177-3AD203B41FA5}">
                      <a16:colId xmlns:a16="http://schemas.microsoft.com/office/drawing/2014/main" val="1286312817"/>
                    </a:ext>
                  </a:extLst>
                </a:gridCol>
                <a:gridCol w="411970">
                  <a:extLst>
                    <a:ext uri="{9D8B030D-6E8A-4147-A177-3AD203B41FA5}">
                      <a16:colId xmlns:a16="http://schemas.microsoft.com/office/drawing/2014/main" val="2494369386"/>
                    </a:ext>
                  </a:extLst>
                </a:gridCol>
                <a:gridCol w="411970">
                  <a:extLst>
                    <a:ext uri="{9D8B030D-6E8A-4147-A177-3AD203B41FA5}">
                      <a16:colId xmlns:a16="http://schemas.microsoft.com/office/drawing/2014/main" val="2312271971"/>
                    </a:ext>
                  </a:extLst>
                </a:gridCol>
                <a:gridCol w="411970">
                  <a:extLst>
                    <a:ext uri="{9D8B030D-6E8A-4147-A177-3AD203B41FA5}">
                      <a16:colId xmlns:a16="http://schemas.microsoft.com/office/drawing/2014/main" val="1193969776"/>
                    </a:ext>
                  </a:extLst>
                </a:gridCol>
                <a:gridCol w="411970">
                  <a:extLst>
                    <a:ext uri="{9D8B030D-6E8A-4147-A177-3AD203B41FA5}">
                      <a16:colId xmlns:a16="http://schemas.microsoft.com/office/drawing/2014/main" val="2908720432"/>
                    </a:ext>
                  </a:extLst>
                </a:gridCol>
              </a:tblGrid>
              <a:tr h="282374">
                <a:tc>
                  <a:txBody>
                    <a:bodyPr/>
                    <a:lstStyle/>
                    <a:p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chemeClr val="tx1"/>
                          </a:solidFill>
                        </a:rPr>
                        <a:t>二</a:t>
                      </a:r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56447"/>
                  </a:ext>
                </a:extLst>
              </a:tr>
              <a:tr h="282374"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chemeClr val="tx1"/>
                          </a:solidFill>
                        </a:rPr>
                        <a:t>月</a:t>
                      </a:r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345253"/>
                  </a:ext>
                </a:extLst>
              </a:tr>
              <a:tr h="282374"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chemeClr val="tx1"/>
                          </a:solidFill>
                        </a:rPr>
                        <a:t>畫</a:t>
                      </a:r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17615"/>
                  </a:ext>
                </a:extLst>
              </a:tr>
              <a:tr h="282374"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chemeClr val="tx1"/>
                          </a:solidFill>
                        </a:rPr>
                        <a:t>出</a:t>
                      </a:r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339140"/>
                  </a:ext>
                </a:extLst>
              </a:tr>
              <a:tr h="282374"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chemeClr val="tx1"/>
                          </a:solidFill>
                        </a:rPr>
                        <a:t>一</a:t>
                      </a:r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chemeClr val="tx1"/>
                          </a:solidFill>
                        </a:rPr>
                        <a:t>日</a:t>
                      </a:r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24296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chemeClr val="tx1"/>
                          </a:solidFill>
                        </a:rPr>
                        <a:t>對</a:t>
                      </a:r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193617"/>
                  </a:ext>
                </a:extLst>
              </a:tr>
              <a:tr h="282374"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chemeClr val="tx1"/>
                          </a:solidFill>
                        </a:rPr>
                        <a:t>互</a:t>
                      </a:r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243460"/>
                  </a:ext>
                </a:extLst>
              </a:tr>
              <a:tr h="282374">
                <a:tc>
                  <a:txBody>
                    <a:bodyPr/>
                    <a:lstStyle/>
                    <a:p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chemeClr val="tx1"/>
                          </a:solidFill>
                        </a:rPr>
                        <a:t>相</a:t>
                      </a:r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315927"/>
                  </a:ext>
                </a:extLst>
              </a:tr>
              <a:tr h="282374">
                <a:tc>
                  <a:txBody>
                    <a:bodyPr/>
                    <a:lstStyle/>
                    <a:p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chemeClr val="tx1"/>
                          </a:solidFill>
                        </a:rPr>
                        <a:t>依</a:t>
                      </a:r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349614"/>
                  </a:ext>
                </a:extLst>
              </a:tr>
              <a:tr h="282374">
                <a:tc>
                  <a:txBody>
                    <a:bodyPr/>
                    <a:lstStyle/>
                    <a:p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chemeClr val="tx1"/>
                          </a:solidFill>
                        </a:rPr>
                        <a:t>存</a:t>
                      </a:r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035125"/>
                  </a:ext>
                </a:extLst>
              </a:tr>
              <a:tr h="282374">
                <a:tc>
                  <a:txBody>
                    <a:bodyPr/>
                    <a:lstStyle/>
                    <a:p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chemeClr val="tx1"/>
                          </a:solidFill>
                        </a:rPr>
                        <a:t>的</a:t>
                      </a:r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192493"/>
                  </a:ext>
                </a:extLst>
              </a:tr>
              <a:tr h="282374">
                <a:tc>
                  <a:txBody>
                    <a:bodyPr/>
                    <a:lstStyle/>
                    <a:p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solidFill>
                            <a:schemeClr val="tx1"/>
                          </a:solidFill>
                        </a:rPr>
                        <a:t>生</a:t>
                      </a:r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759766"/>
                  </a:ext>
                </a:extLst>
              </a:tr>
              <a:tr h="282374">
                <a:tc>
                  <a:txBody>
                    <a:bodyPr/>
                    <a:lstStyle/>
                    <a:p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>
                          <a:solidFill>
                            <a:schemeClr val="tx1"/>
                          </a:solidFill>
                        </a:rPr>
                        <a:t>物</a:t>
                      </a:r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410404"/>
                  </a:ext>
                </a:extLst>
              </a:tr>
              <a:tr h="282374">
                <a:tc>
                  <a:txBody>
                    <a:bodyPr/>
                    <a:lstStyle/>
                    <a:p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071140"/>
                  </a:ext>
                </a:extLst>
              </a:tr>
            </a:tbl>
          </a:graphicData>
        </a:graphic>
      </p:graphicFrame>
      <p:pic>
        <p:nvPicPr>
          <p:cNvPr id="1026" name="Picture 2" descr="環境神學沙龍〉小丑魚的基因顛覆適者生存的道理- 台灣醒報Awakening News Networks">
            <a:extLst>
              <a:ext uri="{FF2B5EF4-FFF2-40B4-BE49-F238E27FC236}">
                <a16:creationId xmlns:a16="http://schemas.microsoft.com/office/drawing/2014/main" id="{27C8D88E-44A8-401D-95D2-04DFFBD3F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411354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8551F3-4FA0-4EC5-A100-07348CC663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79" t="22690" r="46331" b="36350"/>
          <a:stretch/>
        </p:blipFill>
        <p:spPr>
          <a:xfrm>
            <a:off x="8544272" y="1930400"/>
            <a:ext cx="3269245" cy="222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31098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自訂設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自訂設計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自訂設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304</Words>
  <Application>Microsoft Office PowerPoint</Application>
  <PresentationFormat>Widescreen</PresentationFormat>
  <Paragraphs>31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微軟正黑體</vt:lpstr>
      <vt:lpstr>Microsoft JhengHei UI</vt:lpstr>
      <vt:lpstr>MSungHK-Medium</vt:lpstr>
      <vt:lpstr>MYuenHK-Light</vt:lpstr>
      <vt:lpstr>Arial</vt:lpstr>
      <vt:lpstr>Calibri</vt:lpstr>
      <vt:lpstr>Calibri Light</vt:lpstr>
      <vt:lpstr>Cambria</vt:lpstr>
      <vt:lpstr>Times New Roman</vt:lpstr>
      <vt:lpstr>自訂設計</vt:lpstr>
      <vt:lpstr>回顧</vt:lpstr>
      <vt:lpstr>生物互相依存</vt:lpstr>
      <vt:lpstr>PowerPoint Presentation</vt:lpstr>
      <vt:lpstr>PowerPoint Presentation</vt:lpstr>
      <vt:lpstr>PowerPoint Presentation</vt:lpstr>
      <vt:lpstr> 生物之間怎樣互相依存？</vt:lpstr>
      <vt:lpstr>生物之間怎樣互相依存？</vt:lpstr>
      <vt:lpstr> 尋找好朋友--選出哪些生物間有互利互惠的關係?</vt:lpstr>
      <vt:lpstr>學校大堂的魚缸內， 你找到有哪些互相依存的生物?</vt:lpstr>
      <vt:lpstr>請在常識練習簿內，畫出一對互相依存的生物。</vt:lpstr>
      <vt:lpstr>問問你? 1. 經過這節課堂後，你對海洋保育課題有加深認識嗎? 2.你有沒有興趣學習更多有關海洋保育的知識?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2016-08-24T03:25:04Z</dcterms:created>
  <dcterms:modified xsi:type="dcterms:W3CDTF">2022-02-16T04:36:17Z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TC034173459991</vt:lpwstr>
  </property>
</Properties>
</file>