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3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427" r:id="rId4"/>
    <p:sldId id="426" r:id="rId5"/>
    <p:sldId id="258" r:id="rId6"/>
    <p:sldId id="259" r:id="rId7"/>
    <p:sldId id="428" r:id="rId8"/>
    <p:sldId id="260" r:id="rId9"/>
    <p:sldId id="261" r:id="rId10"/>
    <p:sldId id="262" r:id="rId11"/>
    <p:sldId id="263" r:id="rId12"/>
    <p:sldId id="265" r:id="rId13"/>
    <p:sldId id="266" r:id="rId14"/>
    <p:sldId id="264" r:id="rId15"/>
    <p:sldId id="267" r:id="rId16"/>
    <p:sldId id="429" r:id="rId17"/>
    <p:sldId id="268" r:id="rId18"/>
    <p:sldId id="430" r:id="rId19"/>
    <p:sldId id="269" r:id="rId20"/>
    <p:sldId id="270" r:id="rId21"/>
    <p:sldId id="271" r:id="rId22"/>
    <p:sldId id="425" r:id="rId23"/>
    <p:sldId id="272" r:id="rId24"/>
    <p:sldId id="418" r:id="rId25"/>
    <p:sldId id="423" r:id="rId26"/>
    <p:sldId id="424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6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738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08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55634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21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02705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988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731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288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191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039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164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21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415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606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074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28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48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ja/photo/100844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abguthrie.info/how-to-solve-big-problems-asking-one-small-question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OiA-DXRbiU?feature=oembed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7d9WUKqfWs?feature=oembed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G6RIdDvURI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AIP71v4yx8c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de/view-image.php?image=70677&amp;picture=cartoon-eyes" TargetMode="External"/><Relationship Id="rId7" Type="http://schemas.openxmlformats.org/officeDocument/2006/relationships/hyperlink" Target="https://www.hippopx.com/zh/clown-fish-nemo-water-sea-animal-meeresbewohner-underwater-world-animal-185081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earthday.org.tw/column/100/7239" TargetMode="Externa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hyperlink" Target="https://www.youtube.com/watch?v=AIP71v4yx8c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J2q0zYvrQY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J2q0zYvrQY?feature=oembed" TargetMode="Externa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mtic.educarex.es/crea/english/timeforotherways/time_to__listen.html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3ro2JPB1nD0?feature=oembed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YMl7iw_28o?feature=oemb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rgCW_cfJqE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rgCW_cfJqE?feature=oembed" TargetMode="Externa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youtube.com/watch?v=-gaILPUnZo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IV437oR-T0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IV437oR-T0?feature=oembed" TargetMode="Externa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fcd.gov.hk/tc_chi/conservation/con_mar/con_mar_cor/con_mar_cor_cor/con_mar_cor_cor2_2.html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afcd.gov.hk/tc_chi/conservation/con_mar/con_mar_cor/con_mar_cor_cor/con_mar_cor_cor2_1.html#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2A582D2-CCC8-40D3-AA5E-1DF9169D1E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3500" y="753765"/>
            <a:ext cx="3429000" cy="3056235"/>
          </a:xfrm>
        </p:spPr>
        <p:txBody>
          <a:bodyPr>
            <a:normAutofit/>
          </a:bodyPr>
          <a:lstStyle/>
          <a:p>
            <a:pPr algn="l"/>
            <a:r>
              <a:rPr lang="zh-TW" altLang="en-US" sz="3800">
                <a:latin typeface="微軟正黑體" panose="020B0604030504040204" pitchFamily="34" charset="-120"/>
                <a:ea typeface="微軟正黑體" panose="020B0604030504040204" pitchFamily="34" charset="-120"/>
              </a:rPr>
              <a:t>海洋保育</a:t>
            </a:r>
            <a:endParaRPr lang="zh-HK" altLang="en-US" sz="3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135BE7C-2E06-4C4B-9A6B-EDC63EBDD0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1499" y="4374775"/>
            <a:ext cx="3428999" cy="1524000"/>
          </a:xfrm>
        </p:spPr>
        <p:txBody>
          <a:bodyPr>
            <a:normAutofit/>
          </a:bodyPr>
          <a:lstStyle/>
          <a:p>
            <a:pPr algn="l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飼養珊瑚和小丑魚條件</a:t>
            </a:r>
            <a:endParaRPr lang="zh-HK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 descr="一張含有 大自然, 礁石, 水底, 海底 的圖片&#10;&#10;自動產生的描述">
            <a:extLst>
              <a:ext uri="{FF2B5EF4-FFF2-40B4-BE49-F238E27FC236}">
                <a16:creationId xmlns:a16="http://schemas.microsoft.com/office/drawing/2014/main" id="{36F1F838-AFD7-470C-B51E-104E522A9E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9300" r="4371" b="1"/>
          <a:stretch/>
        </p:blipFill>
        <p:spPr>
          <a:xfrm>
            <a:off x="1" y="10"/>
            <a:ext cx="4184117" cy="6028246"/>
          </a:xfrm>
          <a:custGeom>
            <a:avLst/>
            <a:gdLst/>
            <a:ahLst/>
            <a:cxnLst/>
            <a:rect l="l" t="t" r="r" b="b"/>
            <a:pathLst>
              <a:path w="5578823" h="6028256">
                <a:moveTo>
                  <a:pt x="0" y="0"/>
                </a:moveTo>
                <a:lnTo>
                  <a:pt x="3897606" y="0"/>
                </a:lnTo>
                <a:lnTo>
                  <a:pt x="4274232" y="360545"/>
                </a:lnTo>
                <a:cubicBezTo>
                  <a:pt x="4408856" y="488910"/>
                  <a:pt x="4542134" y="615181"/>
                  <a:pt x="4673934" y="738354"/>
                </a:cubicBezTo>
                <a:cubicBezTo>
                  <a:pt x="5042663" y="1082881"/>
                  <a:pt x="5282330" y="1428108"/>
                  <a:pt x="5421862" y="1773839"/>
                </a:cubicBezTo>
                <a:cubicBezTo>
                  <a:pt x="5631101" y="2292214"/>
                  <a:pt x="5614731" y="2811325"/>
                  <a:pt x="5469198" y="3329255"/>
                </a:cubicBezTo>
                <a:cubicBezTo>
                  <a:pt x="5323662" y="3847185"/>
                  <a:pt x="5048962" y="4363935"/>
                  <a:pt x="4741546" y="4877588"/>
                </a:cubicBezTo>
                <a:cubicBezTo>
                  <a:pt x="4027238" y="6071494"/>
                  <a:pt x="2764972" y="6102970"/>
                  <a:pt x="1325600" y="5980388"/>
                </a:cubicBezTo>
                <a:cubicBezTo>
                  <a:pt x="903947" y="5944442"/>
                  <a:pt x="499735" y="5907589"/>
                  <a:pt x="137593" y="5804042"/>
                </a:cubicBezTo>
                <a:lnTo>
                  <a:pt x="0" y="576016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506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9D9630-D28A-4B08-B938-3FE99B2D4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609600"/>
            <a:ext cx="6447501" cy="1320800"/>
          </a:xfrm>
        </p:spPr>
        <p:txBody>
          <a:bodyPr anchor="t">
            <a:normAutofit/>
          </a:bodyPr>
          <a:lstStyle/>
          <a:p>
            <a:r>
              <a:rPr lang="zh-TW" altLang="en-US" b="0" i="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軟</a:t>
            </a:r>
            <a:r>
              <a:rPr lang="zh-HK" altLang="en-US" b="0" i="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珊瑚</a:t>
            </a:r>
            <a:endParaRPr lang="zh-HK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F37E0D2-04F1-4567-9E6D-48818F9DB44B}"/>
              </a:ext>
            </a:extLst>
          </p:cNvPr>
          <p:cNvSpPr txBox="1"/>
          <p:nvPr/>
        </p:nvSpPr>
        <p:spPr>
          <a:xfrm>
            <a:off x="506344" y="3804216"/>
            <a:ext cx="37828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sz="3000" b="0" i="0" dirty="0">
                <a:solidFill>
                  <a:srgbClr val="4B4B4B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肉質厚實的軟珊瑚</a:t>
            </a:r>
            <a:endParaRPr lang="en-US" altLang="zh-TW" sz="3000" b="0" i="0" dirty="0">
              <a:solidFill>
                <a:srgbClr val="4B4B4B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3000" b="0" i="0" dirty="0">
              <a:solidFill>
                <a:srgbClr val="4B4B4B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sz="3000" b="0" i="0" dirty="0">
                <a:solidFill>
                  <a:srgbClr val="4B4B4B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身體很柔軟的珊瑚，沒有堅硬的骨骼</a:t>
            </a:r>
          </a:p>
          <a:p>
            <a:endParaRPr lang="zh-HK" altLang="en-US" sz="2000" dirty="0"/>
          </a:p>
        </p:txBody>
      </p:sp>
      <p:pic>
        <p:nvPicPr>
          <p:cNvPr id="6" name="內容版面配置區 5" descr="一張含有 室外 的圖片&#10;&#10;自動產生的描述">
            <a:extLst>
              <a:ext uri="{FF2B5EF4-FFF2-40B4-BE49-F238E27FC236}">
                <a16:creationId xmlns:a16="http://schemas.microsoft.com/office/drawing/2014/main" id="{9A54BEA0-1C4D-4691-B994-DD52D497AC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273" y="108415"/>
            <a:ext cx="3881437" cy="3881437"/>
          </a:xfrm>
        </p:spPr>
      </p:pic>
      <p:pic>
        <p:nvPicPr>
          <p:cNvPr id="10" name="圖片 9" descr="一張含有 海底 的圖片&#10;&#10;自動產生的描述">
            <a:extLst>
              <a:ext uri="{FF2B5EF4-FFF2-40B4-BE49-F238E27FC236}">
                <a16:creationId xmlns:a16="http://schemas.microsoft.com/office/drawing/2014/main" id="{964F30A1-E2D8-4BB6-B3BE-6F77D57AF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44" y="1475585"/>
            <a:ext cx="3175000" cy="2095500"/>
          </a:xfrm>
          <a:prstGeom prst="rect">
            <a:avLst/>
          </a:prstGeom>
        </p:spPr>
      </p:pic>
      <p:pic>
        <p:nvPicPr>
          <p:cNvPr id="13" name="內容版面配置區 12" descr="一張含有 腔腸動物, 水螅, 海底 的圖片&#10;&#10;自動產生的描述">
            <a:extLst>
              <a:ext uri="{FF2B5EF4-FFF2-40B4-BE49-F238E27FC236}">
                <a16:creationId xmlns:a16="http://schemas.microsoft.com/office/drawing/2014/main" id="{4D047865-C1E7-4FED-8EFC-90ABD35CDA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354" y="4593646"/>
            <a:ext cx="3175000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3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9D9630-D28A-4B08-B938-3FE99B2D4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609600"/>
            <a:ext cx="6447501" cy="1320800"/>
          </a:xfrm>
        </p:spPr>
        <p:txBody>
          <a:bodyPr anchor="t">
            <a:normAutofit/>
          </a:bodyPr>
          <a:lstStyle/>
          <a:p>
            <a:r>
              <a:rPr lang="zh-TW" altLang="en-US" b="0" i="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柳</a:t>
            </a:r>
            <a:r>
              <a:rPr lang="zh-HK" altLang="en-US" b="0" i="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珊瑚</a:t>
            </a:r>
            <a:endParaRPr lang="zh-HK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F37E0D2-04F1-4567-9E6D-48818F9DB44B}"/>
              </a:ext>
            </a:extLst>
          </p:cNvPr>
          <p:cNvSpPr txBox="1"/>
          <p:nvPr/>
        </p:nvSpPr>
        <p:spPr>
          <a:xfrm>
            <a:off x="196475" y="4546597"/>
            <a:ext cx="39041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sz="3200" b="0" i="0" dirty="0">
                <a:solidFill>
                  <a:srgbClr val="4B4B4B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結構上跟石珊瑚相似，但沒有堅硬的骨骼</a:t>
            </a:r>
            <a:endParaRPr lang="en-US" altLang="zh-TW" sz="3200" b="0" i="0" dirty="0">
              <a:solidFill>
                <a:srgbClr val="4B4B4B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2400" b="0" i="0" dirty="0">
              <a:solidFill>
                <a:srgbClr val="4B4B4B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7" name="圖片 6" descr="一張含有 無脊椎動物, 腔腸動物, 珊瑚 的圖片&#10;&#10;自動產生的描述">
            <a:extLst>
              <a:ext uri="{FF2B5EF4-FFF2-40B4-BE49-F238E27FC236}">
                <a16:creationId xmlns:a16="http://schemas.microsoft.com/office/drawing/2014/main" id="{CD91B4D1-C701-4B90-B6F6-39F223D46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75" y="1682002"/>
            <a:ext cx="3690583" cy="2435785"/>
          </a:xfrm>
          <a:prstGeom prst="rect">
            <a:avLst/>
          </a:prstGeom>
        </p:spPr>
      </p:pic>
      <p:pic>
        <p:nvPicPr>
          <p:cNvPr id="17" name="內容版面配置區 16" descr="一張含有 無脊椎動物, 室內, 珊瑚, 腔腸動物 的圖片&#10;&#10;自動產生的描述">
            <a:extLst>
              <a:ext uri="{FF2B5EF4-FFF2-40B4-BE49-F238E27FC236}">
                <a16:creationId xmlns:a16="http://schemas.microsoft.com/office/drawing/2014/main" id="{BB0D2ACB-C282-47F0-A6BB-D42C9C26F1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7913"/>
            <a:ext cx="3782275" cy="2435785"/>
          </a:xfrm>
        </p:spPr>
      </p:pic>
      <p:pic>
        <p:nvPicPr>
          <p:cNvPr id="19" name="圖片 18" descr="一張含有 樹, 無脊椎動物, 腔腸動物, 珊瑚 的圖片&#10;&#10;自動產生的描述">
            <a:extLst>
              <a:ext uri="{FF2B5EF4-FFF2-40B4-BE49-F238E27FC236}">
                <a16:creationId xmlns:a16="http://schemas.microsoft.com/office/drawing/2014/main" id="{1492D659-ACF7-4D0C-B5B7-59CF3DC002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636" y="3222508"/>
            <a:ext cx="4846889" cy="323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746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CB0F63-D836-4E88-A04B-8E4B1FDB6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10" y="338893"/>
            <a:ext cx="6347713" cy="1320800"/>
          </a:xfrm>
        </p:spPr>
        <p:txBody>
          <a:bodyPr/>
          <a:lstStyle/>
          <a:p>
            <a:r>
              <a:rPr lang="zh-HK" altLang="en-US" b="0" i="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珊瑚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的生長環境</a:t>
            </a:r>
            <a:endParaRPr lang="zh-HK" altLang="en-US" dirty="0"/>
          </a:p>
        </p:txBody>
      </p:sp>
      <p:pic>
        <p:nvPicPr>
          <p:cNvPr id="4" name="Picture 4" descr="图片">
            <a:extLst>
              <a:ext uri="{FF2B5EF4-FFF2-40B4-BE49-F238E27FC236}">
                <a16:creationId xmlns:a16="http://schemas.microsoft.com/office/drawing/2014/main" id="{03567856-D6A1-40D2-BF94-9A18AE246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229" y="1183032"/>
            <a:ext cx="1727260" cy="153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FC52ACA-568F-425D-A771-21ED1063E5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9" t="16340" r="11203" b="18040"/>
          <a:stretch/>
        </p:blipFill>
        <p:spPr>
          <a:xfrm>
            <a:off x="3176361" y="3321751"/>
            <a:ext cx="2959474" cy="26337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5138D8C2-4A57-45CD-A055-D9657E348F87}"/>
              </a:ext>
            </a:extLst>
          </p:cNvPr>
          <p:cNvSpPr/>
          <p:nvPr/>
        </p:nvSpPr>
        <p:spPr>
          <a:xfrm rot="7818939">
            <a:off x="4100160" y="2304769"/>
            <a:ext cx="534026" cy="304704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69778136-1C74-4F59-AF76-B591AD8A7224}"/>
              </a:ext>
            </a:extLst>
          </p:cNvPr>
          <p:cNvSpPr/>
          <p:nvPr/>
        </p:nvSpPr>
        <p:spPr>
          <a:xfrm>
            <a:off x="3774017" y="948691"/>
            <a:ext cx="1900518" cy="121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600" dirty="0"/>
              <a:t>水溫</a:t>
            </a:r>
            <a:endParaRPr lang="en-US" altLang="zh-TW" sz="2600" dirty="0"/>
          </a:p>
          <a:p>
            <a:pPr algn="ctr"/>
            <a:r>
              <a:rPr lang="zh-TW" altLang="en-US" sz="2600" dirty="0"/>
              <a:t>泠</a:t>
            </a:r>
            <a:r>
              <a:rPr lang="en-US" altLang="zh-TW" sz="2600" dirty="0"/>
              <a:t>?</a:t>
            </a:r>
            <a:r>
              <a:rPr lang="zh-TW" altLang="en-US" sz="2600" dirty="0"/>
              <a:t>暖</a:t>
            </a:r>
            <a:r>
              <a:rPr lang="en-US" altLang="zh-TW" sz="2600" dirty="0"/>
              <a:t>?</a:t>
            </a:r>
            <a:endParaRPr lang="zh-HK" altLang="en-US" sz="2600" dirty="0"/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8819C25A-A8BD-4D69-A1B1-427741BFB010}"/>
              </a:ext>
            </a:extLst>
          </p:cNvPr>
          <p:cNvSpPr/>
          <p:nvPr/>
        </p:nvSpPr>
        <p:spPr>
          <a:xfrm rot="12635077">
            <a:off x="6219242" y="4917189"/>
            <a:ext cx="534026" cy="304704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7" name="箭號: 向右 16">
            <a:extLst>
              <a:ext uri="{FF2B5EF4-FFF2-40B4-BE49-F238E27FC236}">
                <a16:creationId xmlns:a16="http://schemas.microsoft.com/office/drawing/2014/main" id="{AAAC6B6E-C5AE-4CA2-ACD9-4AA3221ACF55}"/>
              </a:ext>
            </a:extLst>
          </p:cNvPr>
          <p:cNvSpPr/>
          <p:nvPr/>
        </p:nvSpPr>
        <p:spPr>
          <a:xfrm rot="20030764">
            <a:off x="1898599" y="4730444"/>
            <a:ext cx="534026" cy="304704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9C28E73A-EC3C-40B4-B3A7-443B76CC8EEE}"/>
              </a:ext>
            </a:extLst>
          </p:cNvPr>
          <p:cNvSpPr/>
          <p:nvPr/>
        </p:nvSpPr>
        <p:spPr>
          <a:xfrm>
            <a:off x="102236" y="4966855"/>
            <a:ext cx="2192987" cy="12305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>
                <a:effectLst/>
              </a:rPr>
              <a:t>     水質</a:t>
            </a:r>
            <a:endParaRPr lang="en-US" altLang="zh-TW" sz="2400" dirty="0">
              <a:effectLst/>
            </a:endParaRPr>
          </a:p>
          <a:p>
            <a:r>
              <a:rPr lang="zh-TW" altLang="en-US" sz="2400" dirty="0"/>
              <a:t>乾淨</a:t>
            </a:r>
            <a:r>
              <a:rPr lang="en-US" altLang="zh-TW" sz="2400" dirty="0"/>
              <a:t>?</a:t>
            </a:r>
            <a:r>
              <a:rPr lang="zh-TW" altLang="en-US" sz="2400" dirty="0"/>
              <a:t>骯髒</a:t>
            </a:r>
            <a:r>
              <a:rPr lang="en-US" altLang="zh-TW" sz="2400" dirty="0"/>
              <a:t>?</a:t>
            </a:r>
            <a:endParaRPr lang="zh-HK" altLang="en-US" sz="2400" dirty="0"/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B62F7DD3-D175-4BB2-8E17-4410AA707DC9}"/>
              </a:ext>
            </a:extLst>
          </p:cNvPr>
          <p:cNvSpPr/>
          <p:nvPr/>
        </p:nvSpPr>
        <p:spPr>
          <a:xfrm>
            <a:off x="6394408" y="5069541"/>
            <a:ext cx="2749592" cy="165677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600" dirty="0"/>
              <a:t>居住</a:t>
            </a:r>
            <a:endParaRPr lang="en-US" altLang="zh-TW" sz="2600" dirty="0"/>
          </a:p>
          <a:p>
            <a:pPr algn="ctr"/>
            <a:r>
              <a:rPr lang="zh-TW" altLang="en-US" sz="2600" dirty="0"/>
              <a:t>熱的地方</a:t>
            </a:r>
            <a:r>
              <a:rPr lang="en-US" altLang="zh-TW" sz="2600" dirty="0"/>
              <a:t>?</a:t>
            </a:r>
          </a:p>
          <a:p>
            <a:pPr algn="ctr"/>
            <a:r>
              <a:rPr lang="zh-TW" altLang="en-US" sz="2600" dirty="0"/>
              <a:t>寒冷的地方</a:t>
            </a:r>
            <a:endParaRPr lang="zh-HK" altLang="en-US" sz="2600" dirty="0"/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01FE284C-96A8-46F7-9F93-D7B6F1ADCEAF}"/>
              </a:ext>
            </a:extLst>
          </p:cNvPr>
          <p:cNvSpPr/>
          <p:nvPr/>
        </p:nvSpPr>
        <p:spPr>
          <a:xfrm>
            <a:off x="106002" y="5001445"/>
            <a:ext cx="2192987" cy="116775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200" b="0" i="0" dirty="0">
                <a:solidFill>
                  <a:schemeClr val="tx1"/>
                </a:solidFill>
                <a:effectLst/>
                <a:latin typeface="Palatino"/>
              </a:rPr>
              <a:t> </a:t>
            </a:r>
            <a:endParaRPr lang="en-US" altLang="zh-TW" sz="2200" b="0" i="0" dirty="0">
              <a:solidFill>
                <a:schemeClr val="tx1"/>
              </a:solidFill>
              <a:effectLst/>
              <a:latin typeface="Palatino"/>
            </a:endParaRPr>
          </a:p>
          <a:p>
            <a:r>
              <a:rPr lang="zh-TW" altLang="en-US" sz="2200" b="0" i="0" dirty="0">
                <a:solidFill>
                  <a:schemeClr val="tx1"/>
                </a:solidFill>
                <a:effectLst/>
                <a:latin typeface="Palatino"/>
              </a:rPr>
              <a:t>喜歡生長在乾淨的</a:t>
            </a:r>
            <a:endParaRPr lang="en-US" altLang="zh-TW" sz="2200" b="0" i="0" dirty="0">
              <a:solidFill>
                <a:schemeClr val="tx1"/>
              </a:solidFill>
              <a:effectLst/>
              <a:latin typeface="Palatino"/>
            </a:endParaRPr>
          </a:p>
          <a:p>
            <a:r>
              <a:rPr lang="zh-TW" altLang="en-US" sz="2200" b="0" i="0" dirty="0">
                <a:solidFill>
                  <a:schemeClr val="tx1"/>
                </a:solidFill>
                <a:effectLst/>
                <a:latin typeface="Palatino"/>
              </a:rPr>
              <a:t>水質</a:t>
            </a:r>
            <a:r>
              <a:rPr lang="zh-TW" altLang="en-US" sz="2200" dirty="0">
                <a:solidFill>
                  <a:schemeClr val="tx1"/>
                </a:solidFill>
                <a:latin typeface="Palatino"/>
              </a:rPr>
              <a:t>裏</a:t>
            </a:r>
            <a:endParaRPr lang="en-US" altLang="zh-TW" sz="2200" dirty="0">
              <a:solidFill>
                <a:schemeClr val="tx1"/>
              </a:solidFill>
              <a:latin typeface="Palatino"/>
            </a:endParaRPr>
          </a:p>
          <a:p>
            <a:endParaRPr lang="zh-HK" altLang="en-US" sz="2000" dirty="0"/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0A2AD170-3D43-4084-B59D-3057F49DF552}"/>
              </a:ext>
            </a:extLst>
          </p:cNvPr>
          <p:cNvSpPr/>
          <p:nvPr/>
        </p:nvSpPr>
        <p:spPr>
          <a:xfrm>
            <a:off x="3774017" y="1019346"/>
            <a:ext cx="1900517" cy="11221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2000" dirty="0"/>
          </a:p>
          <a:p>
            <a:pPr algn="ctr"/>
            <a:r>
              <a:rPr lang="zh-TW" altLang="en-US" sz="2200" dirty="0"/>
              <a:t>水温</a:t>
            </a:r>
            <a:r>
              <a:rPr lang="en-US" altLang="zh-TW" sz="2200" dirty="0"/>
              <a:t>23-28</a:t>
            </a:r>
            <a:r>
              <a:rPr lang="zh-TW" altLang="en-US" sz="2200" dirty="0"/>
              <a:t>的溫度生長</a:t>
            </a:r>
          </a:p>
          <a:p>
            <a:pPr algn="ctr"/>
            <a:endParaRPr lang="zh-HK" altLang="en-US" sz="1600" dirty="0"/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06133F5E-16B5-4B2B-8577-26A83F548921}"/>
              </a:ext>
            </a:extLst>
          </p:cNvPr>
          <p:cNvSpPr/>
          <p:nvPr/>
        </p:nvSpPr>
        <p:spPr>
          <a:xfrm>
            <a:off x="6135835" y="5080927"/>
            <a:ext cx="3008165" cy="1645388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200" dirty="0">
                <a:effectLst/>
              </a:rPr>
              <a:t>熱帶海域居多</a:t>
            </a:r>
            <a:endParaRPr lang="en-US" altLang="zh-TW" sz="2200" dirty="0">
              <a:effectLst/>
            </a:endParaRPr>
          </a:p>
          <a:p>
            <a:pPr algn="ctr"/>
            <a:r>
              <a:rPr lang="zh-TW" altLang="en-US" sz="2200" dirty="0">
                <a:effectLst/>
              </a:rPr>
              <a:t>在寒帶地區，珊瑚則根本無法</a:t>
            </a:r>
            <a:endParaRPr lang="zh-HK" altLang="en-US" sz="2200" dirty="0"/>
          </a:p>
        </p:txBody>
      </p:sp>
      <p:sp>
        <p:nvSpPr>
          <p:cNvPr id="24" name="橢圓 23">
            <a:extLst>
              <a:ext uri="{FF2B5EF4-FFF2-40B4-BE49-F238E27FC236}">
                <a16:creationId xmlns:a16="http://schemas.microsoft.com/office/drawing/2014/main" id="{BE408676-45F8-44D1-9C58-128780F3C89B}"/>
              </a:ext>
            </a:extLst>
          </p:cNvPr>
          <p:cNvSpPr/>
          <p:nvPr/>
        </p:nvSpPr>
        <p:spPr>
          <a:xfrm>
            <a:off x="1366776" y="1580424"/>
            <a:ext cx="1900518" cy="12192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/>
              <a:t>居住</a:t>
            </a:r>
            <a:endParaRPr lang="en-US" altLang="zh-TW" sz="2400" dirty="0"/>
          </a:p>
          <a:p>
            <a:pPr algn="ctr"/>
            <a:r>
              <a:rPr lang="zh-TW" altLang="en-US" sz="2400" dirty="0"/>
              <a:t>光</a:t>
            </a:r>
            <a:r>
              <a:rPr lang="en-US" altLang="zh-TW" sz="2400" dirty="0"/>
              <a:t>?</a:t>
            </a:r>
            <a:r>
              <a:rPr lang="zh-TW" altLang="en-US" sz="2400" dirty="0"/>
              <a:t>暗</a:t>
            </a:r>
            <a:r>
              <a:rPr lang="en-US" altLang="zh-TW" sz="2400" dirty="0"/>
              <a:t>?</a:t>
            </a:r>
            <a:endParaRPr lang="zh-HK" altLang="en-US" dirty="0"/>
          </a:p>
        </p:txBody>
      </p:sp>
      <p:sp>
        <p:nvSpPr>
          <p:cNvPr id="25" name="橢圓 24">
            <a:extLst>
              <a:ext uri="{FF2B5EF4-FFF2-40B4-BE49-F238E27FC236}">
                <a16:creationId xmlns:a16="http://schemas.microsoft.com/office/drawing/2014/main" id="{3B25141B-D5BB-4AC9-9EDE-51A8AEFA7886}"/>
              </a:ext>
            </a:extLst>
          </p:cNvPr>
          <p:cNvSpPr/>
          <p:nvPr/>
        </p:nvSpPr>
        <p:spPr>
          <a:xfrm>
            <a:off x="1398181" y="1568886"/>
            <a:ext cx="1900517" cy="126026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2000" dirty="0"/>
          </a:p>
          <a:p>
            <a:pPr algn="ctr"/>
            <a:r>
              <a:rPr lang="zh-TW" altLang="en-US" sz="2800" dirty="0"/>
              <a:t>光線</a:t>
            </a:r>
            <a:endParaRPr lang="en-US" altLang="zh-TW" sz="2800" dirty="0"/>
          </a:p>
          <a:p>
            <a:pPr algn="ctr"/>
            <a:r>
              <a:rPr lang="zh-TW" altLang="en-US" sz="2800" dirty="0"/>
              <a:t>充足</a:t>
            </a:r>
            <a:endParaRPr lang="zh-HK" altLang="en-US" sz="2800" dirty="0"/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BE56E721-1155-45A9-A500-85060F232A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8908"/>
            <a:ext cx="2899339" cy="1449670"/>
          </a:xfrm>
          <a:prstGeom prst="rect">
            <a:avLst/>
          </a:prstGeom>
        </p:spPr>
      </p:pic>
      <p:sp>
        <p:nvSpPr>
          <p:cNvPr id="28" name="箭號: 向右 27">
            <a:extLst>
              <a:ext uri="{FF2B5EF4-FFF2-40B4-BE49-F238E27FC236}">
                <a16:creationId xmlns:a16="http://schemas.microsoft.com/office/drawing/2014/main" id="{8FB67296-AB24-47B8-83D5-7944AA883151}"/>
              </a:ext>
            </a:extLst>
          </p:cNvPr>
          <p:cNvSpPr/>
          <p:nvPr/>
        </p:nvSpPr>
        <p:spPr>
          <a:xfrm rot="2650231">
            <a:off x="3209326" y="2786556"/>
            <a:ext cx="534026" cy="304704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橢圓 2">
            <a:extLst>
              <a:ext uri="{FF2B5EF4-FFF2-40B4-BE49-F238E27FC236}">
                <a16:creationId xmlns:a16="http://schemas.microsoft.com/office/drawing/2014/main" id="{64C5ABED-6C05-4247-BEFB-0191C5E72DB7}"/>
              </a:ext>
            </a:extLst>
          </p:cNvPr>
          <p:cNvSpPr/>
          <p:nvPr/>
        </p:nvSpPr>
        <p:spPr>
          <a:xfrm>
            <a:off x="2124635" y="5955529"/>
            <a:ext cx="447610" cy="4273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dirty="0"/>
              <a:t>1</a:t>
            </a:r>
            <a:endParaRPr lang="zh-HK" altLang="en-US" dirty="0"/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CF971C86-45BF-43BA-AD1D-78AE20530C75}"/>
              </a:ext>
            </a:extLst>
          </p:cNvPr>
          <p:cNvSpPr/>
          <p:nvPr/>
        </p:nvSpPr>
        <p:spPr>
          <a:xfrm>
            <a:off x="5088268" y="2088622"/>
            <a:ext cx="447610" cy="4273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dirty="0"/>
              <a:t>2</a:t>
            </a:r>
            <a:endParaRPr lang="zh-HK" altLang="en-US" dirty="0"/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11F776F3-90C4-4AE6-B718-CB72530E8E25}"/>
              </a:ext>
            </a:extLst>
          </p:cNvPr>
          <p:cNvSpPr/>
          <p:nvPr/>
        </p:nvSpPr>
        <p:spPr>
          <a:xfrm>
            <a:off x="6803494" y="4557761"/>
            <a:ext cx="447610" cy="4273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dirty="0"/>
              <a:t>3</a:t>
            </a:r>
            <a:endParaRPr lang="zh-HK" altLang="en-US" dirty="0"/>
          </a:p>
        </p:txBody>
      </p:sp>
      <p:sp>
        <p:nvSpPr>
          <p:cNvPr id="22" name="橢圓 21">
            <a:extLst>
              <a:ext uri="{FF2B5EF4-FFF2-40B4-BE49-F238E27FC236}">
                <a16:creationId xmlns:a16="http://schemas.microsoft.com/office/drawing/2014/main" id="{77D5770A-8B79-4879-89BE-8592FACB4396}"/>
              </a:ext>
            </a:extLst>
          </p:cNvPr>
          <p:cNvSpPr/>
          <p:nvPr/>
        </p:nvSpPr>
        <p:spPr>
          <a:xfrm>
            <a:off x="1198729" y="1221555"/>
            <a:ext cx="447610" cy="4273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dirty="0"/>
              <a:t>4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60941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2" grpId="0" animBg="1"/>
      <p:bldP spid="16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3B61BAB-D2D5-496F-9478-8B29B0274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995082"/>
          </a:xfrm>
        </p:spPr>
        <p:txBody>
          <a:bodyPr/>
          <a:lstStyle/>
          <a:p>
            <a:r>
              <a:rPr lang="zh-TW" altLang="en-US" dirty="0"/>
              <a:t>哪個是理想的海底世界</a:t>
            </a:r>
            <a:r>
              <a:rPr lang="en-US" altLang="zh-TW" dirty="0"/>
              <a:t>?</a:t>
            </a:r>
            <a:endParaRPr lang="zh-HK" altLang="en-US" dirty="0"/>
          </a:p>
        </p:txBody>
      </p:sp>
      <p:pic>
        <p:nvPicPr>
          <p:cNvPr id="5" name="內容版面配置區 4" descr="一張含有 植物, 礁石 的圖片&#10;&#10;自動產生的描述">
            <a:extLst>
              <a:ext uri="{FF2B5EF4-FFF2-40B4-BE49-F238E27FC236}">
                <a16:creationId xmlns:a16="http://schemas.microsoft.com/office/drawing/2014/main" id="{704D8C5C-6EFD-4412-B8CE-B2AFC69ED0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490" y="1935349"/>
            <a:ext cx="4184510" cy="2787930"/>
          </a:xfrm>
        </p:spPr>
      </p:pic>
      <p:pic>
        <p:nvPicPr>
          <p:cNvPr id="7" name="圖片 6" descr="一張含有 礁石, 大自然, 差異, 色彩 的圖片&#10;&#10;自動產生的描述">
            <a:extLst>
              <a:ext uri="{FF2B5EF4-FFF2-40B4-BE49-F238E27FC236}">
                <a16:creationId xmlns:a16="http://schemas.microsoft.com/office/drawing/2014/main" id="{81C4DEE1-7E98-4AC0-97D3-253F98C11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02" y="1935350"/>
            <a:ext cx="4800520" cy="278793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FCAEFC0-79CA-43E5-A78B-97DBC597908D}"/>
              </a:ext>
            </a:extLst>
          </p:cNvPr>
          <p:cNvSpPr/>
          <p:nvPr/>
        </p:nvSpPr>
        <p:spPr>
          <a:xfrm>
            <a:off x="1353671" y="4796118"/>
            <a:ext cx="1972235" cy="466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/>
              <a:t>色彩繽紛</a:t>
            </a:r>
            <a:endParaRPr lang="zh-HK" altLang="en-US" sz="24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E1F7543-BA79-4CAB-BD95-FC456DBD356C}"/>
              </a:ext>
            </a:extLst>
          </p:cNvPr>
          <p:cNvSpPr/>
          <p:nvPr/>
        </p:nvSpPr>
        <p:spPr>
          <a:xfrm>
            <a:off x="6065627" y="4820864"/>
            <a:ext cx="1972235" cy="466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/>
              <a:t>白化</a:t>
            </a:r>
            <a:endParaRPr lang="zh-HK" altLang="en-US" sz="2400" dirty="0"/>
          </a:p>
        </p:txBody>
      </p:sp>
      <p:pic>
        <p:nvPicPr>
          <p:cNvPr id="8" name="圖片 7" descr="一張含有 礁石, 大自然, 差異, 色彩 的圖片&#10;&#10;自動產生的描述">
            <a:extLst>
              <a:ext uri="{FF2B5EF4-FFF2-40B4-BE49-F238E27FC236}">
                <a16:creationId xmlns:a16="http://schemas.microsoft.com/office/drawing/2014/main" id="{EBE13A22-5FCF-48B0-88B2-8775EABA4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138" y="1862512"/>
            <a:ext cx="6423257" cy="373034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952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5ED707-09B9-4DE4-9723-70C865A41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572759"/>
            <a:ext cx="6347713" cy="797859"/>
          </a:xfrm>
        </p:spPr>
        <p:txBody>
          <a:bodyPr/>
          <a:lstStyle/>
          <a:p>
            <a:r>
              <a:rPr lang="zh-HK" altLang="en-US" b="0" i="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珊瑚</a:t>
            </a:r>
            <a:r>
              <a:rPr lang="zh-TW" altLang="en-US" b="0" i="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群的海洋生物</a:t>
            </a:r>
            <a:endParaRPr lang="zh-HK" altLang="en-US" dirty="0"/>
          </a:p>
        </p:txBody>
      </p:sp>
      <p:pic>
        <p:nvPicPr>
          <p:cNvPr id="14" name="圖片 13" descr="一張含有 彩色 的圖片&#10;&#10;自動產生的描述">
            <a:extLst>
              <a:ext uri="{FF2B5EF4-FFF2-40B4-BE49-F238E27FC236}">
                <a16:creationId xmlns:a16="http://schemas.microsoft.com/office/drawing/2014/main" id="{B1185830-8F8D-4ECF-B203-0B05CA5DB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517" y="1272006"/>
            <a:ext cx="5433503" cy="3776285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9EC6132D-FEA2-4F74-9D54-15845CC4CB93}"/>
              </a:ext>
            </a:extLst>
          </p:cNvPr>
          <p:cNvSpPr txBox="1"/>
          <p:nvPr/>
        </p:nvSpPr>
        <p:spPr>
          <a:xfrm>
            <a:off x="4572000" y="656054"/>
            <a:ext cx="26087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TW" altLang="zh-HK" sz="1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3" name="圖說文字: 向上箭號 12">
            <a:extLst>
              <a:ext uri="{FF2B5EF4-FFF2-40B4-BE49-F238E27FC236}">
                <a16:creationId xmlns:a16="http://schemas.microsoft.com/office/drawing/2014/main" id="{B95834A2-53BD-4FE2-9A37-4072A9315A34}"/>
              </a:ext>
            </a:extLst>
          </p:cNvPr>
          <p:cNvSpPr/>
          <p:nvPr/>
        </p:nvSpPr>
        <p:spPr>
          <a:xfrm>
            <a:off x="1396721" y="4909420"/>
            <a:ext cx="6447397" cy="1601911"/>
          </a:xfrm>
          <a:prstGeom prst="up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600" dirty="0"/>
              <a:t>依賴珊瑚群的生物有很多，例如</a:t>
            </a:r>
            <a:r>
              <a:rPr lang="en-US" altLang="zh-TW" sz="2600" dirty="0"/>
              <a:t>:</a:t>
            </a:r>
            <a:r>
              <a:rPr lang="zh-TW" altLang="en-US" sz="2600" dirty="0"/>
              <a:t>海星、海膽及珊瑚魚等，棲身珊瑚群的魚類達</a:t>
            </a:r>
            <a:r>
              <a:rPr lang="en-US" altLang="zh-TW" sz="2600" dirty="0"/>
              <a:t>320</a:t>
            </a:r>
            <a:r>
              <a:rPr lang="zh-TW" altLang="en-US" sz="2600" dirty="0"/>
              <a:t>種</a:t>
            </a:r>
            <a:endParaRPr lang="zh-HK" altLang="en-US" sz="2600" dirty="0"/>
          </a:p>
        </p:txBody>
      </p:sp>
    </p:spTree>
    <p:extLst>
      <p:ext uri="{BB962C8B-B14F-4D97-AF65-F5344CB8AC3E}">
        <p14:creationId xmlns:p14="http://schemas.microsoft.com/office/powerpoint/2010/main" val="3023622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AE69EB2-F431-46D9-B0AD-9EDC65DE4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消失的珊瑚</a:t>
            </a:r>
            <a:endParaRPr lang="zh-HK" altLang="en-US" dirty="0"/>
          </a:p>
        </p:txBody>
      </p:sp>
      <p:pic>
        <p:nvPicPr>
          <p:cNvPr id="8" name="圖片 7" descr="一張含有 文字, 名片, 信箋, 信封 的圖片&#10;&#10;自動產生的描述">
            <a:extLst>
              <a:ext uri="{FF2B5EF4-FFF2-40B4-BE49-F238E27FC236}">
                <a16:creationId xmlns:a16="http://schemas.microsoft.com/office/drawing/2014/main" id="{148738C3-E484-4788-A187-6882EC0AD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649793" y="1720665"/>
            <a:ext cx="2525058" cy="2525058"/>
          </a:xfrm>
          <a:prstGeom prst="rect">
            <a:avLst/>
          </a:prstGeo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22114487-1C25-40AC-BACD-8AF39E713444}"/>
              </a:ext>
            </a:extLst>
          </p:cNvPr>
          <p:cNvSpPr/>
          <p:nvPr/>
        </p:nvSpPr>
        <p:spPr>
          <a:xfrm>
            <a:off x="3740864" y="3535083"/>
            <a:ext cx="1985680" cy="71717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/>
              <a:t>為甚麼</a:t>
            </a:r>
            <a:r>
              <a:rPr lang="en-US" altLang="zh-TW" sz="3200" dirty="0"/>
              <a:t>?</a:t>
            </a:r>
            <a:endParaRPr lang="zh-HK" altLang="en-US" sz="3200" dirty="0"/>
          </a:p>
        </p:txBody>
      </p:sp>
      <p:sp>
        <p:nvSpPr>
          <p:cNvPr id="12" name="雲朵形 11">
            <a:extLst>
              <a:ext uri="{FF2B5EF4-FFF2-40B4-BE49-F238E27FC236}">
                <a16:creationId xmlns:a16="http://schemas.microsoft.com/office/drawing/2014/main" id="{88400752-7164-4FB5-8638-6A7C8DF3DFBA}"/>
              </a:ext>
            </a:extLst>
          </p:cNvPr>
          <p:cNvSpPr/>
          <p:nvPr/>
        </p:nvSpPr>
        <p:spPr>
          <a:xfrm>
            <a:off x="426945" y="3346824"/>
            <a:ext cx="2143311" cy="1093694"/>
          </a:xfrm>
          <a:prstGeom prst="clou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/>
              <a:t>水質污染</a:t>
            </a:r>
            <a:endParaRPr lang="zh-HK" altLang="en-US" sz="3200" dirty="0"/>
          </a:p>
        </p:txBody>
      </p:sp>
      <p:sp>
        <p:nvSpPr>
          <p:cNvPr id="13" name="雲朵形 12">
            <a:extLst>
              <a:ext uri="{FF2B5EF4-FFF2-40B4-BE49-F238E27FC236}">
                <a16:creationId xmlns:a16="http://schemas.microsoft.com/office/drawing/2014/main" id="{19F9E861-A767-4B3B-B503-4E6A6F1640D2}"/>
              </a:ext>
            </a:extLst>
          </p:cNvPr>
          <p:cNvSpPr/>
          <p:nvPr/>
        </p:nvSpPr>
        <p:spPr>
          <a:xfrm>
            <a:off x="2815231" y="4616264"/>
            <a:ext cx="2949388" cy="818776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/>
              <a:t>船錨破壞</a:t>
            </a:r>
            <a:endParaRPr lang="zh-HK" altLang="en-US" sz="3200" dirty="0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CF5D97C7-8200-433A-8A4E-DF7E999585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261" t="43574" r="40655" b="42510"/>
          <a:stretch/>
        </p:blipFill>
        <p:spPr>
          <a:xfrm>
            <a:off x="6076530" y="5088968"/>
            <a:ext cx="2430976" cy="1574727"/>
          </a:xfrm>
          <a:prstGeom prst="rect">
            <a:avLst/>
          </a:prstGeom>
        </p:spPr>
      </p:pic>
      <p:sp>
        <p:nvSpPr>
          <p:cNvPr id="16" name="雲朵形 15">
            <a:extLst>
              <a:ext uri="{FF2B5EF4-FFF2-40B4-BE49-F238E27FC236}">
                <a16:creationId xmlns:a16="http://schemas.microsoft.com/office/drawing/2014/main" id="{1F785973-65D3-4AF1-A4D1-3ECE55274432}"/>
              </a:ext>
            </a:extLst>
          </p:cNvPr>
          <p:cNvSpPr/>
          <p:nvPr/>
        </p:nvSpPr>
        <p:spPr>
          <a:xfrm>
            <a:off x="3875714" y="609600"/>
            <a:ext cx="2349047" cy="1195294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/>
              <a:t>破壞性捕魚</a:t>
            </a:r>
            <a:endParaRPr lang="zh-HK" altLang="en-US" sz="32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BF714DF-555D-457F-B8CD-AD91DD4399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528" t="36673" r="33547" b="39231"/>
          <a:stretch/>
        </p:blipFill>
        <p:spPr>
          <a:xfrm>
            <a:off x="6265922" y="1416422"/>
            <a:ext cx="2857911" cy="228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491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6798C-1CD3-4A36-AD8F-33CD6C1AA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0" i="0" dirty="0">
                <a:solidFill>
                  <a:schemeClr val="accent2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環保身開始</a:t>
            </a:r>
            <a:r>
              <a:rPr lang="en-US" altLang="zh-TW" b="0" i="0" dirty="0">
                <a:solidFill>
                  <a:schemeClr val="accent2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︰</a:t>
            </a:r>
            <a:r>
              <a:rPr lang="zh-TW" altLang="en-US" b="0" i="0" dirty="0">
                <a:solidFill>
                  <a:schemeClr val="accent2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不能承受的污染 </a:t>
            </a:r>
            <a:r>
              <a:rPr lang="en-US" altLang="zh-TW" b="0" i="0" dirty="0">
                <a:solidFill>
                  <a:schemeClr val="accent2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– </a:t>
            </a:r>
            <a:r>
              <a:rPr lang="zh-TW" altLang="en-US" b="0" i="0" dirty="0">
                <a:solidFill>
                  <a:schemeClr val="accent2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珊瑚篇</a:t>
            </a:r>
            <a:endParaRPr lang="en-HK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Online Media 3" title="環保身開始︰不能承受的污染 – 珊瑚篇">
            <a:hlinkClick r:id="" action="ppaction://media"/>
            <a:extLst>
              <a:ext uri="{FF2B5EF4-FFF2-40B4-BE49-F238E27FC236}">
                <a16:creationId xmlns:a16="http://schemas.microsoft.com/office/drawing/2014/main" id="{1A9D52A5-6FC1-4BFB-8DE0-0840B36A5AE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09600" y="2308225"/>
            <a:ext cx="6348413" cy="358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1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摺角紙張 7">
            <a:extLst>
              <a:ext uri="{FF2B5EF4-FFF2-40B4-BE49-F238E27FC236}">
                <a16:creationId xmlns:a16="http://schemas.microsoft.com/office/drawing/2014/main" id="{9F5D1514-1D76-4D44-854F-90A3DBC701AB}"/>
              </a:ext>
            </a:extLst>
          </p:cNvPr>
          <p:cNvSpPr/>
          <p:nvPr/>
        </p:nvSpPr>
        <p:spPr>
          <a:xfrm>
            <a:off x="457199" y="1389625"/>
            <a:ext cx="6866966" cy="3756116"/>
          </a:xfrm>
          <a:prstGeom prst="foldedCorner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845E043-523A-467A-9CD2-86A75C1B8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2">
                    <a:lumMod val="50000"/>
                  </a:schemeClr>
                </a:solidFill>
              </a:rPr>
              <a:t>我們的責任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</a:rPr>
              <a:t>-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</a:rPr>
              <a:t>保護珊瑚</a:t>
            </a:r>
            <a:endParaRPr lang="zh-HK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D2F05F0-8D97-46F2-B019-A112C39A3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548" y="1389625"/>
            <a:ext cx="6958136" cy="4448467"/>
          </a:xfrm>
        </p:spPr>
        <p:txBody>
          <a:bodyPr>
            <a:normAutofit/>
          </a:bodyPr>
          <a:lstStyle/>
          <a:p>
            <a:pPr>
              <a:lnSpc>
                <a:spcPts val="3200"/>
              </a:lnSpc>
            </a:pPr>
            <a:r>
              <a:rPr lang="zh-TW" altLang="en-US" sz="2600" dirty="0"/>
              <a:t>許多重要食用魚、蝦、蟹及貝類的產卵場及育苗場</a:t>
            </a:r>
          </a:p>
          <a:p>
            <a:pPr>
              <a:lnSpc>
                <a:spcPts val="3200"/>
              </a:lnSpc>
            </a:pPr>
            <a:r>
              <a:rPr lang="zh-TW" altLang="en-US" sz="2600" dirty="0"/>
              <a:t>珊瑚及珊瑚群落的生物體內含有豐富的天然物質，是重要的製藥資源。</a:t>
            </a:r>
          </a:p>
          <a:p>
            <a:pPr>
              <a:lnSpc>
                <a:spcPts val="3200"/>
              </a:lnSpc>
            </a:pPr>
            <a:r>
              <a:rPr lang="zh-TW" altLang="en-US" sz="2600" dirty="0"/>
              <a:t>能製造石灰及海灘</a:t>
            </a:r>
            <a:endParaRPr lang="en-US" altLang="zh-TW" sz="2600" dirty="0"/>
          </a:p>
          <a:p>
            <a:pPr>
              <a:lnSpc>
                <a:spcPts val="3200"/>
              </a:lnSpc>
            </a:pPr>
            <a:r>
              <a:rPr lang="zh-TW" altLang="en-US" sz="2600" dirty="0"/>
              <a:t>沿岸的群落還可以保護及穩固海岸，防止海岸被風浪侵蝕。</a:t>
            </a:r>
            <a:endParaRPr lang="en-US" altLang="zh-TW" sz="2600" dirty="0"/>
          </a:p>
          <a:p>
            <a:pPr marL="0" indent="0">
              <a:buNone/>
            </a:pPr>
            <a:endParaRPr lang="zh-HK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A954282-87F5-4FB6-9CAB-E60094AAC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082" y="4734987"/>
            <a:ext cx="4760260" cy="20301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9354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1E654-142F-4472-8A82-9A95E7545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3600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星星話</a:t>
            </a:r>
            <a:r>
              <a:rPr lang="en-US" altLang="zh-TW" sz="3600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zh-TW" altLang="en-US" sz="3600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香港世界地質公園：保海岸 育珊瑚</a:t>
            </a:r>
          </a:p>
        </p:txBody>
      </p:sp>
      <p:pic>
        <p:nvPicPr>
          <p:cNvPr id="4" name="Online Media 3" title="【星星話】香港世界地質公園：保海岸 育珊瑚">
            <a:hlinkClick r:id="" action="ppaction://media"/>
            <a:extLst>
              <a:ext uri="{FF2B5EF4-FFF2-40B4-BE49-F238E27FC236}">
                <a16:creationId xmlns:a16="http://schemas.microsoft.com/office/drawing/2014/main" id="{86746A0E-50BD-4277-B42D-B3C889FF847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09600" y="2308225"/>
            <a:ext cx="6348413" cy="358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16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A4204C16-8FCA-40A3-BFA1-A2D192808C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339" y="1772023"/>
            <a:ext cx="5818096" cy="4581751"/>
          </a:xfrm>
        </p:spPr>
      </p:pic>
      <p:sp>
        <p:nvSpPr>
          <p:cNvPr id="6" name="語音泡泡: 圓角矩形 5">
            <a:extLst>
              <a:ext uri="{FF2B5EF4-FFF2-40B4-BE49-F238E27FC236}">
                <a16:creationId xmlns:a16="http://schemas.microsoft.com/office/drawing/2014/main" id="{A5FABF36-E1CC-405D-B819-5F1299E3E1DA}"/>
              </a:ext>
            </a:extLst>
          </p:cNvPr>
          <p:cNvSpPr/>
          <p:nvPr/>
        </p:nvSpPr>
        <p:spPr>
          <a:xfrm>
            <a:off x="440860" y="343105"/>
            <a:ext cx="2097741" cy="1721224"/>
          </a:xfrm>
          <a:prstGeom prst="wedgeRoundRectCallout">
            <a:avLst>
              <a:gd name="adj1" fmla="val 99680"/>
              <a:gd name="adj2" fmla="val 5625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/>
              <a:t>你好</a:t>
            </a:r>
            <a:r>
              <a:rPr lang="en-US" altLang="zh-TW" sz="2800" dirty="0"/>
              <a:t>!</a:t>
            </a:r>
            <a:r>
              <a:rPr lang="zh-TW" altLang="en-US" sz="2800" dirty="0"/>
              <a:t>我是甚麼魚</a:t>
            </a:r>
            <a:r>
              <a:rPr lang="en-US" altLang="zh-TW" sz="2800" dirty="0"/>
              <a:t>?</a:t>
            </a:r>
            <a:endParaRPr lang="zh-HK" altLang="en-US" sz="2800" dirty="0"/>
          </a:p>
        </p:txBody>
      </p:sp>
      <p:sp>
        <p:nvSpPr>
          <p:cNvPr id="9" name="語音泡泡: 圓角矩形 8">
            <a:extLst>
              <a:ext uri="{FF2B5EF4-FFF2-40B4-BE49-F238E27FC236}">
                <a16:creationId xmlns:a16="http://schemas.microsoft.com/office/drawing/2014/main" id="{3EC3880A-9D94-4C93-82EC-8AA3648DDF1A}"/>
              </a:ext>
            </a:extLst>
          </p:cNvPr>
          <p:cNvSpPr/>
          <p:nvPr/>
        </p:nvSpPr>
        <p:spPr>
          <a:xfrm>
            <a:off x="5862920" y="558258"/>
            <a:ext cx="2097741" cy="1721224"/>
          </a:xfrm>
          <a:prstGeom prst="wedgeRoundRectCallout">
            <a:avLst>
              <a:gd name="adj1" fmla="val -64423"/>
              <a:gd name="adj2" fmla="val 84375"/>
              <a:gd name="adj3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/>
              <a:t>想認識我們嗎</a:t>
            </a:r>
            <a:r>
              <a:rPr lang="en-US" altLang="zh-TW" sz="2800" dirty="0"/>
              <a:t>?</a:t>
            </a:r>
            <a:endParaRPr lang="zh-HK" altLang="en-US" sz="2800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D99A55F-3C88-4261-8571-84607A466425}"/>
              </a:ext>
            </a:extLst>
          </p:cNvPr>
          <p:cNvSpPr txBox="1"/>
          <p:nvPr/>
        </p:nvSpPr>
        <p:spPr>
          <a:xfrm>
            <a:off x="6639014" y="5618134"/>
            <a:ext cx="148141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TW" altLang="en-US" sz="1100" dirty="0"/>
              <a:t>影片二</a:t>
            </a:r>
            <a:r>
              <a:rPr lang="en-US" altLang="zh-TW" sz="1100" dirty="0"/>
              <a:t>:</a:t>
            </a:r>
            <a:r>
              <a:rPr lang="zh-HK" altLang="zh-HK" sz="1100" dirty="0"/>
              <a:t>小丑魚生存之</a:t>
            </a:r>
            <a:r>
              <a:rPr lang="zh-TW" altLang="en-US" sz="1100" dirty="0"/>
              <a:t>道</a:t>
            </a:r>
            <a:endParaRPr lang="zh-TW" altLang="zh-HK" sz="1100" dirty="0"/>
          </a:p>
          <a:p>
            <a:pPr algn="just"/>
            <a:r>
              <a:rPr lang="en-GB" altLang="zh-HK" sz="1100" dirty="0">
                <a:hlinkClick r:id="rId3"/>
              </a:rPr>
              <a:t>https://www.youtube.com/watch?v=oG6RIdDvURI</a:t>
            </a:r>
            <a:r>
              <a:rPr lang="en-GB" altLang="zh-HK" sz="1100" dirty="0"/>
              <a:t> </a:t>
            </a:r>
            <a:endParaRPr lang="zh-TW" altLang="zh-HK" sz="1100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27CE10D3-57D6-4110-99BF-7630E3D068E4}"/>
              </a:ext>
            </a:extLst>
          </p:cNvPr>
          <p:cNvSpPr txBox="1"/>
          <p:nvPr/>
        </p:nvSpPr>
        <p:spPr>
          <a:xfrm>
            <a:off x="6639014" y="4578519"/>
            <a:ext cx="148141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TW" altLang="en-US" sz="1100" dirty="0"/>
              <a:t>影片一</a:t>
            </a:r>
            <a:r>
              <a:rPr lang="en-US" altLang="zh-TW" sz="1100" dirty="0"/>
              <a:t>:</a:t>
            </a:r>
            <a:r>
              <a:rPr lang="zh-HK" altLang="en-US" sz="1100" dirty="0"/>
              <a:t>小丑魚和海葵的故事</a:t>
            </a:r>
          </a:p>
          <a:p>
            <a:pPr algn="just"/>
            <a:r>
              <a:rPr lang="en-US" altLang="zh-HK" sz="1100" dirty="0">
                <a:hlinkClick r:id="rId4"/>
              </a:rPr>
              <a:t>https://www.youtube.com/watch?v=AIP71v4yx8c</a:t>
            </a:r>
            <a:r>
              <a:rPr lang="en-US" altLang="zh-HK" sz="1100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873183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9574C5-32F4-4EF6-974D-47B991F85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請留心觀看</a:t>
            </a:r>
            <a:r>
              <a:rPr lang="en-US" altLang="zh-TW" dirty="0"/>
              <a:t>!</a:t>
            </a:r>
            <a:endParaRPr lang="zh-HK" altLang="en-US" dirty="0"/>
          </a:p>
        </p:txBody>
      </p:sp>
      <p:pic>
        <p:nvPicPr>
          <p:cNvPr id="5" name="圖片 4" descr="一張含有 美工圖案 的圖片&#10;&#10;自動產生的描述">
            <a:extLst>
              <a:ext uri="{FF2B5EF4-FFF2-40B4-BE49-F238E27FC236}">
                <a16:creationId xmlns:a16="http://schemas.microsoft.com/office/drawing/2014/main" id="{F7BDF9A7-A60F-4054-BCDA-80CF0A56A9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496235" y="403955"/>
            <a:ext cx="1799385" cy="866045"/>
          </a:xfrm>
          <a:prstGeom prst="rect">
            <a:avLst/>
          </a:prstGeom>
        </p:spPr>
      </p:pic>
      <p:pic>
        <p:nvPicPr>
          <p:cNvPr id="9" name="圖片 8" descr="一張含有 珊瑚, 腔腸動物, 礁石, 藍色 的圖片&#10;&#10;自動產生的描述">
            <a:extLst>
              <a:ext uri="{FF2B5EF4-FFF2-40B4-BE49-F238E27FC236}">
                <a16:creationId xmlns:a16="http://schemas.microsoft.com/office/drawing/2014/main" id="{523959FA-27E3-4B5C-9196-92DF069B88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58589" y="1613647"/>
            <a:ext cx="4840941" cy="363070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圖片 11" descr="一張含有 棘鰭魚, 彩色 的圖片&#10;&#10;自動產生的描述">
            <a:extLst>
              <a:ext uri="{FF2B5EF4-FFF2-40B4-BE49-F238E27FC236}">
                <a16:creationId xmlns:a16="http://schemas.microsoft.com/office/drawing/2014/main" id="{4337FEFD-6D52-43EA-974B-5A712F3ADC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22854" y="3575339"/>
            <a:ext cx="3671047" cy="24456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4" name="語音泡泡: 橢圓形 13">
            <a:extLst>
              <a:ext uri="{FF2B5EF4-FFF2-40B4-BE49-F238E27FC236}">
                <a16:creationId xmlns:a16="http://schemas.microsoft.com/office/drawing/2014/main" id="{E74758F7-B777-4125-B9B3-D5600BA46A95}"/>
              </a:ext>
            </a:extLst>
          </p:cNvPr>
          <p:cNvSpPr/>
          <p:nvPr/>
        </p:nvSpPr>
        <p:spPr>
          <a:xfrm>
            <a:off x="5369859" y="1613647"/>
            <a:ext cx="2563906" cy="1532965"/>
          </a:xfrm>
          <a:prstGeom prst="wedgeEllipseCallout">
            <a:avLst>
              <a:gd name="adj1" fmla="val -1602"/>
              <a:gd name="adj2" fmla="val 88231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/>
              <a:t>我們的海底世界是怎樣</a:t>
            </a:r>
            <a:r>
              <a:rPr lang="en-US" altLang="zh-TW" sz="2400" dirty="0"/>
              <a:t>?</a:t>
            </a:r>
            <a:endParaRPr lang="zh-HK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348699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72A0F26-3466-476F-9A50-D80CCA5B5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小丑魚 </a:t>
            </a:r>
            <a:r>
              <a:rPr lang="en-US" altLang="zh-TW" dirty="0"/>
              <a:t>=</a:t>
            </a:r>
            <a:r>
              <a:rPr lang="zh-TW" altLang="en-US" dirty="0"/>
              <a:t>海葵魚</a:t>
            </a:r>
            <a:endParaRPr lang="zh-HK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C405DE0-575F-41D1-BAD3-2C9160D8A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0" i="0" dirty="0">
                <a:effectLst/>
                <a:latin typeface="Roboto" panose="02000000000000000000" pitchFamily="2" charset="0"/>
              </a:rPr>
              <a:t>漫遊百科：喜歡咬人的小丑魚</a:t>
            </a:r>
          </a:p>
          <a:p>
            <a:pPr marL="0" indent="0">
              <a:buNone/>
            </a:pPr>
            <a:r>
              <a:rPr lang="en-US" altLang="zh-HK" dirty="0">
                <a:hlinkClick r:id="rId2"/>
              </a:rPr>
              <a:t>https://www.youtube.com/watch?v=AIP71v4yx8c</a:t>
            </a:r>
            <a:r>
              <a:rPr lang="en-US" altLang="zh-HK" dirty="0"/>
              <a:t> </a:t>
            </a:r>
          </a:p>
          <a:p>
            <a:pPr marL="0" indent="0">
              <a:buNone/>
            </a:pPr>
            <a:r>
              <a:rPr lang="en-US" altLang="zh-HK" dirty="0"/>
              <a:t>4:50-7:00 </a:t>
            </a:r>
            <a:endParaRPr lang="zh-HK" altLang="en-US" dirty="0"/>
          </a:p>
        </p:txBody>
      </p:sp>
      <p:pic>
        <p:nvPicPr>
          <p:cNvPr id="5" name="圖片 4" descr="一張含有 室內, 腔腸動物, 棘鰭魚, 裝飾 的圖片&#10;&#10;自動產生的描述">
            <a:extLst>
              <a:ext uri="{FF2B5EF4-FFF2-40B4-BE49-F238E27FC236}">
                <a16:creationId xmlns:a16="http://schemas.microsoft.com/office/drawing/2014/main" id="{A9ED8B43-BD22-44F5-AD8F-667FEF9E8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86" y="3231775"/>
            <a:ext cx="4599595" cy="291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112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2FFB69E-21B9-4FAB-ADEB-0D3B20B70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530" y="403412"/>
            <a:ext cx="6447501" cy="1320800"/>
          </a:xfrm>
        </p:spPr>
        <p:txBody>
          <a:bodyPr anchor="t">
            <a:normAutofit/>
          </a:bodyPr>
          <a:lstStyle/>
          <a:p>
            <a:r>
              <a:rPr lang="zh-TW" altLang="en-US" dirty="0"/>
              <a:t>小丑魚大發現</a:t>
            </a:r>
            <a:endParaRPr lang="zh-HK" altLang="en-US" dirty="0"/>
          </a:p>
        </p:txBody>
      </p:sp>
      <p:pic>
        <p:nvPicPr>
          <p:cNvPr id="5" name="內容版面配置區 4" descr="一張含有 美工圖案 的圖片&#10;&#10;自動產生的描述">
            <a:extLst>
              <a:ext uri="{FF2B5EF4-FFF2-40B4-BE49-F238E27FC236}">
                <a16:creationId xmlns:a16="http://schemas.microsoft.com/office/drawing/2014/main" id="{36F62105-7924-4411-8160-28D142D47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49" y="1317490"/>
            <a:ext cx="2251769" cy="3882362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D74FB22-7789-404F-B837-8EB9D4AFF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5299" y="1063812"/>
            <a:ext cx="5496725" cy="5074762"/>
          </a:xfrm>
        </p:spPr>
        <p:txBody>
          <a:bodyPr>
            <a:normAutofit/>
          </a:bodyPr>
          <a:lstStyle/>
          <a:p>
            <a:r>
              <a:rPr lang="zh-HK" altLang="en-US" sz="2600" dirty="0">
                <a:highlight>
                  <a:srgbClr val="FFFF00"/>
                </a:highlight>
              </a:rPr>
              <a:t>熱帶</a:t>
            </a:r>
            <a:r>
              <a:rPr lang="zh-HK" altLang="en-US" sz="2600" dirty="0"/>
              <a:t>海水魚</a:t>
            </a:r>
            <a:endParaRPr lang="en-US" altLang="zh-HK" sz="2600" dirty="0"/>
          </a:p>
          <a:p>
            <a:r>
              <a:rPr lang="zh-TW" altLang="en-US" sz="2600" dirty="0"/>
              <a:t>生活在水質</a:t>
            </a:r>
            <a:r>
              <a:rPr lang="zh-TW" altLang="en-US" sz="2600" dirty="0">
                <a:highlight>
                  <a:srgbClr val="FFFF00"/>
                </a:highlight>
              </a:rPr>
              <a:t>清澈、光線充足</a:t>
            </a:r>
            <a:r>
              <a:rPr lang="zh-TW" altLang="en-US" sz="2600" dirty="0"/>
              <a:t>、水深</a:t>
            </a:r>
            <a:r>
              <a:rPr lang="en-US" altLang="zh-TW" sz="2600" dirty="0"/>
              <a:t>50</a:t>
            </a:r>
            <a:r>
              <a:rPr lang="zh-TW" altLang="en-US" sz="2600" dirty="0"/>
              <a:t>公尺以上之海域</a:t>
            </a:r>
            <a:endParaRPr lang="en-US" altLang="zh-TW" sz="2600" dirty="0"/>
          </a:p>
          <a:p>
            <a:r>
              <a:rPr lang="zh-TW" altLang="en-US" sz="2600" dirty="0">
                <a:highlight>
                  <a:srgbClr val="FFFF00"/>
                </a:highlight>
              </a:rPr>
              <a:t>與海葵存在共生關係</a:t>
            </a:r>
            <a:r>
              <a:rPr lang="zh-TW" altLang="en-US" sz="2600" dirty="0"/>
              <a:t>，保護了小丑魚不被天敵吃掉</a:t>
            </a:r>
            <a:endParaRPr lang="en-US" altLang="zh-TW" sz="2600" dirty="0"/>
          </a:p>
          <a:p>
            <a:r>
              <a:rPr lang="zh-TW" altLang="zh-HK" sz="2600" dirty="0">
                <a:effectLst/>
                <a:highlight>
                  <a:srgbClr val="FFFF00"/>
                </a:highlight>
                <a:latin typeface="+mn-ea"/>
                <a:cs typeface="Times New Roman" panose="02020603050405020304" pitchFamily="18" charset="0"/>
              </a:rPr>
              <a:t>皮膚上有層黏液 ，不被海葵蟄傷</a:t>
            </a:r>
            <a:r>
              <a:rPr lang="zh-TW" altLang="zh-HK" sz="2600" dirty="0">
                <a:effectLst/>
                <a:latin typeface="+mn-ea"/>
                <a:cs typeface="Times New Roman" panose="02020603050405020304" pitchFamily="18" charset="0"/>
              </a:rPr>
              <a:t>，不過沒有這層保護的話一樣有可能遭到海葵襲擊</a:t>
            </a:r>
            <a:endParaRPr lang="en-US" altLang="zh-TW" sz="2600" dirty="0">
              <a:effectLst/>
              <a:latin typeface="+mn-ea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3495311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1D1A9-DCC6-41B7-84A4-431E53AD1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7938783" cy="1320800"/>
          </a:xfrm>
        </p:spPr>
        <p:txBody>
          <a:bodyPr>
            <a:noAutofit/>
          </a:bodyPr>
          <a:lstStyle/>
          <a:p>
            <a:r>
              <a:rPr lang="zh-TW" altLang="en-US" sz="4400" dirty="0">
                <a:solidFill>
                  <a:schemeClr val="accent2">
                    <a:lumMod val="50000"/>
                  </a:schemeClr>
                </a:solidFill>
              </a:rPr>
              <a:t>小丑魚是男還是女</a:t>
            </a:r>
            <a:r>
              <a:rPr lang="en-US" altLang="zh-TW" sz="4400" dirty="0">
                <a:solidFill>
                  <a:schemeClr val="accent2">
                    <a:lumMod val="50000"/>
                  </a:schemeClr>
                </a:solidFill>
              </a:rPr>
              <a:t>?</a:t>
            </a:r>
            <a:br>
              <a:rPr lang="en-US" altLang="zh-TW" sz="4400" dirty="0"/>
            </a:br>
            <a:r>
              <a:rPr lang="en-US" altLang="zh-HK" sz="2000" dirty="0">
                <a:hlinkClick r:id="rId3"/>
              </a:rPr>
              <a:t>【</a:t>
            </a:r>
            <a:r>
              <a:rPr lang="zh-HK" altLang="en-US" sz="2000" dirty="0">
                <a:hlinkClick r:id="rId3"/>
              </a:rPr>
              <a:t>小主播看天下</a:t>
            </a:r>
            <a:r>
              <a:rPr lang="en-US" altLang="zh-HK" sz="2000" dirty="0">
                <a:hlinkClick r:id="rId3"/>
              </a:rPr>
              <a:t>WOW】20191120 - </a:t>
            </a:r>
            <a:r>
              <a:rPr lang="zh-HK" altLang="en-US" sz="2000" dirty="0">
                <a:hlinkClick r:id="rId3"/>
              </a:rPr>
              <a:t>送小丑魚回家 </a:t>
            </a:r>
            <a:r>
              <a:rPr lang="en-US" altLang="zh-HK" sz="2000" dirty="0">
                <a:hlinkClick r:id="rId3"/>
              </a:rPr>
              <a:t>– YouTube</a:t>
            </a:r>
            <a:r>
              <a:rPr lang="en-US" altLang="zh-HK" sz="2000" dirty="0"/>
              <a:t> </a:t>
            </a:r>
            <a:br>
              <a:rPr lang="en-US" altLang="zh-HK" sz="2000" dirty="0"/>
            </a:b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9:41-10:30</a:t>
            </a:r>
            <a:br>
              <a:rPr lang="en-US" sz="2000" dirty="0"/>
            </a:br>
            <a:endParaRPr lang="en-HK" sz="2000" dirty="0"/>
          </a:p>
        </p:txBody>
      </p:sp>
      <p:pic>
        <p:nvPicPr>
          <p:cNvPr id="7" name="Online Media 6" title="【小主播看天下WOW】20191120 - 送小丑魚回家">
            <a:hlinkClick r:id="" action="ppaction://media"/>
            <a:extLst>
              <a:ext uri="{FF2B5EF4-FFF2-40B4-BE49-F238E27FC236}">
                <a16:creationId xmlns:a16="http://schemas.microsoft.com/office/drawing/2014/main" id="{B052749C-9C72-49CC-804E-B7724F58157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09600" y="2308225"/>
            <a:ext cx="6348413" cy="358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51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2FFB69E-21B9-4FAB-ADEB-0D3B20B70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609600"/>
            <a:ext cx="6447501" cy="1320800"/>
          </a:xfrm>
        </p:spPr>
        <p:txBody>
          <a:bodyPr anchor="t">
            <a:normAutofit/>
          </a:bodyPr>
          <a:lstStyle/>
          <a:p>
            <a:r>
              <a:rPr lang="zh-TW" altLang="en-US" dirty="0"/>
              <a:t>我有話説</a:t>
            </a:r>
            <a:endParaRPr lang="zh-HK" altLang="en-US" dirty="0"/>
          </a:p>
        </p:txBody>
      </p:sp>
      <p:pic>
        <p:nvPicPr>
          <p:cNvPr id="7" name="內容版面配置區 6" descr="一張含有 美工圖案 的圖片&#10;&#10;自動產生的描述">
            <a:extLst>
              <a:ext uri="{FF2B5EF4-FFF2-40B4-BE49-F238E27FC236}">
                <a16:creationId xmlns:a16="http://schemas.microsoft.com/office/drawing/2014/main" id="{176B8B32-98C2-421B-AC0F-5705136816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3" y="2277118"/>
            <a:ext cx="4543467" cy="3023471"/>
          </a:xfrm>
        </p:spPr>
      </p:pic>
      <p:sp>
        <p:nvSpPr>
          <p:cNvPr id="8" name="語音泡泡: 圓角矩形 7">
            <a:extLst>
              <a:ext uri="{FF2B5EF4-FFF2-40B4-BE49-F238E27FC236}">
                <a16:creationId xmlns:a16="http://schemas.microsoft.com/office/drawing/2014/main" id="{FA05E39E-1F37-4B7D-9B6A-7059D7EAB616}"/>
              </a:ext>
            </a:extLst>
          </p:cNvPr>
          <p:cNvSpPr/>
          <p:nvPr/>
        </p:nvSpPr>
        <p:spPr>
          <a:xfrm>
            <a:off x="5081877" y="2590800"/>
            <a:ext cx="3747248" cy="3023472"/>
          </a:xfrm>
          <a:prstGeom prst="wedgeRoundRectCallout">
            <a:avLst>
              <a:gd name="adj1" fmla="val -75756"/>
              <a:gd name="adj2" fmla="val 639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000" b="1" dirty="0">
                <a:solidFill>
                  <a:srgbClr val="FF0000"/>
                </a:solidFill>
              </a:rPr>
              <a:t>我那麼可愛，小朋友要好好愛護海洋，減少過度捕捉和海洋污染，讓更多更多小丑魚在大海中暢游</a:t>
            </a:r>
            <a:r>
              <a:rPr lang="en-US" altLang="zh-TW" sz="3000" b="1" dirty="0">
                <a:solidFill>
                  <a:srgbClr val="FF0000"/>
                </a:solidFill>
              </a:rPr>
              <a:t>!!</a:t>
            </a:r>
            <a:endParaRPr lang="zh-HK" altLang="en-US" sz="3000" b="1" dirty="0">
              <a:solidFill>
                <a:srgbClr val="FF0000"/>
              </a:solidFill>
            </a:endParaRPr>
          </a:p>
        </p:txBody>
      </p:sp>
      <p:pic>
        <p:nvPicPr>
          <p:cNvPr id="11" name="圖片 10" descr="一張含有 蠟燭, 塑膠, 裝飾 的圖片&#10;&#10;自動產生的描述">
            <a:extLst>
              <a:ext uri="{FF2B5EF4-FFF2-40B4-BE49-F238E27FC236}">
                <a16:creationId xmlns:a16="http://schemas.microsoft.com/office/drawing/2014/main" id="{1075B835-BA95-4C24-BDD5-30A97CE1F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123296" y="262882"/>
            <a:ext cx="3166348" cy="178107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817540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30F59-4AC7-49BB-B968-EA48DAAA0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學校大堂的魚缸內，</a:t>
            </a:r>
            <a:br>
              <a:rPr lang="en-HK" altLang="zh-TW" dirty="0"/>
            </a:br>
            <a:r>
              <a:rPr lang="zh-TW" altLang="en-US" dirty="0"/>
              <a:t>你找到有哪些珊瑚</a:t>
            </a:r>
            <a:r>
              <a:rPr lang="en-HK" altLang="zh-TW" dirty="0"/>
              <a:t>?</a:t>
            </a:r>
            <a:endParaRPr lang="en-HK" dirty="0"/>
          </a:p>
        </p:txBody>
      </p:sp>
      <p:pic>
        <p:nvPicPr>
          <p:cNvPr id="4" name="Online Media 3" title="省德魚樂無窮">
            <a:hlinkClick r:id="" action="ppaction://media"/>
            <a:extLst>
              <a:ext uri="{FF2B5EF4-FFF2-40B4-BE49-F238E27FC236}">
                <a16:creationId xmlns:a16="http://schemas.microsoft.com/office/drawing/2014/main" id="{E5B0BD4C-886F-42F7-A29E-BE65E983FAB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59056" y="2048720"/>
            <a:ext cx="6425888" cy="363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1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49084-188C-4FCB-9602-417858CF3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請在常識練習簿內，畫出一種你看到的生物。</a:t>
            </a:r>
            <a:endParaRPr lang="en-HK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F8B95FDB-58F1-4B9C-AB58-F2C39AD8A6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887512"/>
              </p:ext>
            </p:extLst>
          </p:nvPr>
        </p:nvGraphicFramePr>
        <p:xfrm>
          <a:off x="2361638" y="1930400"/>
          <a:ext cx="4119700" cy="395280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11970">
                  <a:extLst>
                    <a:ext uri="{9D8B030D-6E8A-4147-A177-3AD203B41FA5}">
                      <a16:colId xmlns:a16="http://schemas.microsoft.com/office/drawing/2014/main" val="2851867846"/>
                    </a:ext>
                  </a:extLst>
                </a:gridCol>
                <a:gridCol w="411970">
                  <a:extLst>
                    <a:ext uri="{9D8B030D-6E8A-4147-A177-3AD203B41FA5}">
                      <a16:colId xmlns:a16="http://schemas.microsoft.com/office/drawing/2014/main" val="720169799"/>
                    </a:ext>
                  </a:extLst>
                </a:gridCol>
                <a:gridCol w="411970">
                  <a:extLst>
                    <a:ext uri="{9D8B030D-6E8A-4147-A177-3AD203B41FA5}">
                      <a16:colId xmlns:a16="http://schemas.microsoft.com/office/drawing/2014/main" val="752270277"/>
                    </a:ext>
                  </a:extLst>
                </a:gridCol>
                <a:gridCol w="411970">
                  <a:extLst>
                    <a:ext uri="{9D8B030D-6E8A-4147-A177-3AD203B41FA5}">
                      <a16:colId xmlns:a16="http://schemas.microsoft.com/office/drawing/2014/main" val="3903710753"/>
                    </a:ext>
                  </a:extLst>
                </a:gridCol>
                <a:gridCol w="411970">
                  <a:extLst>
                    <a:ext uri="{9D8B030D-6E8A-4147-A177-3AD203B41FA5}">
                      <a16:colId xmlns:a16="http://schemas.microsoft.com/office/drawing/2014/main" val="2405042846"/>
                    </a:ext>
                  </a:extLst>
                </a:gridCol>
                <a:gridCol w="411970">
                  <a:extLst>
                    <a:ext uri="{9D8B030D-6E8A-4147-A177-3AD203B41FA5}">
                      <a16:colId xmlns:a16="http://schemas.microsoft.com/office/drawing/2014/main" val="1286312817"/>
                    </a:ext>
                  </a:extLst>
                </a:gridCol>
                <a:gridCol w="411970">
                  <a:extLst>
                    <a:ext uri="{9D8B030D-6E8A-4147-A177-3AD203B41FA5}">
                      <a16:colId xmlns:a16="http://schemas.microsoft.com/office/drawing/2014/main" val="2494369386"/>
                    </a:ext>
                  </a:extLst>
                </a:gridCol>
                <a:gridCol w="411970">
                  <a:extLst>
                    <a:ext uri="{9D8B030D-6E8A-4147-A177-3AD203B41FA5}">
                      <a16:colId xmlns:a16="http://schemas.microsoft.com/office/drawing/2014/main" val="2312271971"/>
                    </a:ext>
                  </a:extLst>
                </a:gridCol>
                <a:gridCol w="411970">
                  <a:extLst>
                    <a:ext uri="{9D8B030D-6E8A-4147-A177-3AD203B41FA5}">
                      <a16:colId xmlns:a16="http://schemas.microsoft.com/office/drawing/2014/main" val="1193969776"/>
                    </a:ext>
                  </a:extLst>
                </a:gridCol>
                <a:gridCol w="411970">
                  <a:extLst>
                    <a:ext uri="{9D8B030D-6E8A-4147-A177-3AD203B41FA5}">
                      <a16:colId xmlns:a16="http://schemas.microsoft.com/office/drawing/2014/main" val="2908720432"/>
                    </a:ext>
                  </a:extLst>
                </a:gridCol>
              </a:tblGrid>
              <a:tr h="282374">
                <a:tc>
                  <a:txBody>
                    <a:bodyPr/>
                    <a:lstStyle/>
                    <a:p>
                      <a:endParaRPr lang="en-HK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400" dirty="0">
                          <a:solidFill>
                            <a:schemeClr val="tx1"/>
                          </a:solidFill>
                        </a:rPr>
                        <a:t>二</a:t>
                      </a:r>
                      <a:endParaRPr lang="en-HK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56447"/>
                  </a:ext>
                </a:extLst>
              </a:tr>
              <a:tr h="282374"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400" dirty="0">
                          <a:solidFill>
                            <a:schemeClr val="tx1"/>
                          </a:solidFill>
                        </a:rPr>
                        <a:t>月</a:t>
                      </a:r>
                      <a:endParaRPr lang="en-HK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345253"/>
                  </a:ext>
                </a:extLst>
              </a:tr>
              <a:tr h="282374"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400" dirty="0">
                          <a:solidFill>
                            <a:schemeClr val="tx1"/>
                          </a:solidFill>
                        </a:rPr>
                        <a:t>畫</a:t>
                      </a:r>
                      <a:endParaRPr lang="en-HK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17615"/>
                  </a:ext>
                </a:extLst>
              </a:tr>
              <a:tr h="282374"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400" dirty="0">
                          <a:solidFill>
                            <a:schemeClr val="tx1"/>
                          </a:solidFill>
                        </a:rPr>
                        <a:t>出</a:t>
                      </a:r>
                      <a:endParaRPr lang="en-HK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7339140"/>
                  </a:ext>
                </a:extLst>
              </a:tr>
              <a:tr h="282374"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400" dirty="0">
                          <a:solidFill>
                            <a:schemeClr val="tx1"/>
                          </a:solidFill>
                        </a:rPr>
                        <a:t>一</a:t>
                      </a:r>
                      <a:endParaRPr lang="en-HK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400" dirty="0">
                          <a:solidFill>
                            <a:schemeClr val="tx1"/>
                          </a:solidFill>
                        </a:rPr>
                        <a:t>日</a:t>
                      </a:r>
                      <a:endParaRPr lang="en-HK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24296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400" dirty="0">
                          <a:solidFill>
                            <a:schemeClr val="tx1"/>
                          </a:solidFill>
                        </a:rPr>
                        <a:t>種</a:t>
                      </a:r>
                      <a:endParaRPr lang="en-HK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193617"/>
                  </a:ext>
                </a:extLst>
              </a:tr>
              <a:tr h="282374"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400" dirty="0">
                          <a:solidFill>
                            <a:schemeClr val="tx1"/>
                          </a:solidFill>
                        </a:rPr>
                        <a:t>你</a:t>
                      </a:r>
                      <a:endParaRPr lang="en-HK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9243460"/>
                  </a:ext>
                </a:extLst>
              </a:tr>
              <a:tr h="282374">
                <a:tc>
                  <a:txBody>
                    <a:bodyPr/>
                    <a:lstStyle/>
                    <a:p>
                      <a:endParaRPr lang="en-HK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400" dirty="0">
                          <a:solidFill>
                            <a:schemeClr val="tx1"/>
                          </a:solidFill>
                        </a:rPr>
                        <a:t>看</a:t>
                      </a:r>
                      <a:endParaRPr lang="en-HK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9315927"/>
                  </a:ext>
                </a:extLst>
              </a:tr>
              <a:tr h="282374">
                <a:tc>
                  <a:txBody>
                    <a:bodyPr/>
                    <a:lstStyle/>
                    <a:p>
                      <a:endParaRPr lang="en-HK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400" dirty="0">
                          <a:solidFill>
                            <a:schemeClr val="tx1"/>
                          </a:solidFill>
                        </a:rPr>
                        <a:t>到</a:t>
                      </a:r>
                      <a:endParaRPr lang="en-HK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9349614"/>
                  </a:ext>
                </a:extLst>
              </a:tr>
              <a:tr h="282374">
                <a:tc>
                  <a:txBody>
                    <a:bodyPr/>
                    <a:lstStyle/>
                    <a:p>
                      <a:endParaRPr lang="en-HK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400" dirty="0">
                          <a:solidFill>
                            <a:schemeClr val="tx1"/>
                          </a:solidFill>
                        </a:rPr>
                        <a:t>的</a:t>
                      </a:r>
                      <a:endParaRPr lang="en-HK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8035125"/>
                  </a:ext>
                </a:extLst>
              </a:tr>
              <a:tr h="282374">
                <a:tc>
                  <a:txBody>
                    <a:bodyPr/>
                    <a:lstStyle/>
                    <a:p>
                      <a:endParaRPr lang="en-HK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400" dirty="0">
                          <a:solidFill>
                            <a:schemeClr val="tx1"/>
                          </a:solidFill>
                        </a:rPr>
                        <a:t>珊</a:t>
                      </a:r>
                      <a:endParaRPr lang="en-HK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7192493"/>
                  </a:ext>
                </a:extLst>
              </a:tr>
              <a:tr h="282374">
                <a:tc>
                  <a:txBody>
                    <a:bodyPr/>
                    <a:lstStyle/>
                    <a:p>
                      <a:endParaRPr lang="en-HK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400" dirty="0">
                          <a:solidFill>
                            <a:schemeClr val="tx1"/>
                          </a:solidFill>
                        </a:rPr>
                        <a:t>瑚</a:t>
                      </a:r>
                      <a:endParaRPr lang="en-HK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1759766"/>
                  </a:ext>
                </a:extLst>
              </a:tr>
              <a:tr h="282374">
                <a:tc>
                  <a:txBody>
                    <a:bodyPr/>
                    <a:lstStyle/>
                    <a:p>
                      <a:endParaRPr lang="en-HK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410404"/>
                  </a:ext>
                </a:extLst>
              </a:tr>
              <a:tr h="282374">
                <a:tc>
                  <a:txBody>
                    <a:bodyPr/>
                    <a:lstStyle/>
                    <a:p>
                      <a:endParaRPr lang="en-HK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HK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071140"/>
                  </a:ext>
                </a:extLst>
              </a:tr>
            </a:tbl>
          </a:graphicData>
        </a:graphic>
      </p:graphicFrame>
      <p:pic>
        <p:nvPicPr>
          <p:cNvPr id="4" name="WhatsApp Video 2022-02-16 at 9.51.29 AM">
            <a:hlinkClick r:id="" action="ppaction://media"/>
            <a:extLst>
              <a:ext uri="{FF2B5EF4-FFF2-40B4-BE49-F238E27FC236}">
                <a16:creationId xmlns:a16="http://schemas.microsoft.com/office/drawing/2014/main" id="{9C5645F7-A8CD-461B-A7DF-F39A2050C1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701" y="4159782"/>
            <a:ext cx="1800000" cy="135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253FD8-CA3C-490A-93D4-170641879B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82" y="2397155"/>
            <a:ext cx="2002871" cy="15021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D348B9-F019-4988-B943-FDCCFAA0CA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424" y="2119268"/>
            <a:ext cx="2168553" cy="1626415"/>
          </a:xfrm>
          <a:prstGeom prst="rect">
            <a:avLst/>
          </a:prstGeom>
        </p:spPr>
      </p:pic>
      <p:pic>
        <p:nvPicPr>
          <p:cNvPr id="11" name="Picture 2" descr="肉質形軟珊瑚｜動物圖鑑｜DMM Kariyushi水族館">
            <a:extLst>
              <a:ext uri="{FF2B5EF4-FFF2-40B4-BE49-F238E27FC236}">
                <a16:creationId xmlns:a16="http://schemas.microsoft.com/office/drawing/2014/main" id="{BFCC94DC-975F-4F00-B2AB-4673A00C5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99" y="4162505"/>
            <a:ext cx="1663795" cy="166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63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0106EE-7B7D-433D-BC11-278EDD12C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1728" y="2875289"/>
            <a:ext cx="7929000" cy="2581226"/>
          </a:xfrm>
        </p:spPr>
        <p:txBody>
          <a:bodyPr/>
          <a:lstStyle/>
          <a:p>
            <a:pPr algn="l"/>
            <a:r>
              <a:rPr lang="zh-TW" altLang="en-US" sz="4400" dirty="0">
                <a:solidFill>
                  <a:schemeClr val="accent2">
                    <a:lumMod val="50000"/>
                  </a:schemeClr>
                </a:solidFill>
              </a:rPr>
              <a:t>問問你</a:t>
            </a:r>
            <a:r>
              <a:rPr lang="en-HK" altLang="zh-TW" sz="4400" dirty="0">
                <a:solidFill>
                  <a:schemeClr val="accent2">
                    <a:lumMod val="50000"/>
                  </a:schemeClr>
                </a:solidFill>
              </a:rPr>
              <a:t>?</a:t>
            </a:r>
            <a:br>
              <a:rPr lang="en-HK" altLang="zh-TW" sz="4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HK" altLang="zh-TW" sz="4400" dirty="0">
                <a:solidFill>
                  <a:schemeClr val="accent2">
                    <a:lumMod val="50000"/>
                  </a:schemeClr>
                </a:solidFill>
              </a:rPr>
              <a:t>1. </a:t>
            </a:r>
            <a:r>
              <a:rPr lang="zh-TW" altLang="en-US" sz="4400" dirty="0">
                <a:solidFill>
                  <a:schemeClr val="accent2">
                    <a:lumMod val="50000"/>
                  </a:schemeClr>
                </a:solidFill>
              </a:rPr>
              <a:t>經過這節課堂後，你對海洋保育課題有加深認識嗎</a:t>
            </a:r>
            <a:r>
              <a:rPr lang="en-HK" altLang="zh-TW" sz="4400" dirty="0">
                <a:solidFill>
                  <a:schemeClr val="accent2">
                    <a:lumMod val="50000"/>
                  </a:schemeClr>
                </a:solidFill>
              </a:rPr>
              <a:t>?</a:t>
            </a:r>
            <a:br>
              <a:rPr lang="en-HK" altLang="zh-TW" sz="4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HK" altLang="zh-TW" sz="4400" dirty="0">
                <a:solidFill>
                  <a:schemeClr val="accent2">
                    <a:lumMod val="50000"/>
                  </a:schemeClr>
                </a:solidFill>
              </a:rPr>
              <a:t>2.</a:t>
            </a:r>
            <a:r>
              <a:rPr lang="zh-TW" altLang="en-US" sz="4400" dirty="0">
                <a:solidFill>
                  <a:schemeClr val="accent2">
                    <a:lumMod val="50000"/>
                  </a:schemeClr>
                </a:solidFill>
              </a:rPr>
              <a:t>你有沒有興趣學習更多有關海洋保育的知識</a:t>
            </a:r>
            <a:r>
              <a:rPr lang="en-HK" altLang="zh-TW" sz="4400" dirty="0">
                <a:solidFill>
                  <a:schemeClr val="accent2">
                    <a:lumMod val="50000"/>
                  </a:schemeClr>
                </a:solidFill>
              </a:rPr>
              <a:t>?</a:t>
            </a:r>
            <a:endParaRPr lang="en-HK" sz="4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50" name="Picture 2" descr="Thinking Face Joypixels Sticker - Thinking Face Joypixels Thinking -  Discover &amp;amp; Share GIFs">
            <a:extLst>
              <a:ext uri="{FF2B5EF4-FFF2-40B4-BE49-F238E27FC236}">
                <a16:creationId xmlns:a16="http://schemas.microsoft.com/office/drawing/2014/main" id="{93D9538F-F214-4DF9-98EE-8B4E73889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349" y="276642"/>
            <a:ext cx="1499400" cy="149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96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DFF4C-DFBB-4CE0-97C7-8E2A1D2FC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b="1" kern="1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認識海洋生物</a:t>
            </a:r>
            <a:br>
              <a:rPr lang="zh-TW" altLang="en-US" b="1" i="0" dirty="0">
                <a:solidFill>
                  <a:srgbClr val="030303"/>
                </a:solidFill>
                <a:effectLst/>
                <a:latin typeface="YouTube Sans"/>
              </a:rPr>
            </a:br>
            <a:r>
              <a:rPr lang="en-HK" altLang="zh-TW" u="sng" kern="100" dirty="0">
                <a:solidFill>
                  <a:srgbClr val="99CA3C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https://www.youtube.com/watch?v=PYMl7iw_28o</a:t>
            </a:r>
            <a:endParaRPr lang="en-HK" u="sng" kern="100" dirty="0">
              <a:solidFill>
                <a:srgbClr val="99CA3C"/>
              </a:solid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4" name="Online Media 3" title="認識海洋生物">
            <a:hlinkClick r:id="" action="ppaction://media"/>
            <a:extLst>
              <a:ext uri="{FF2B5EF4-FFF2-40B4-BE49-F238E27FC236}">
                <a16:creationId xmlns:a16="http://schemas.microsoft.com/office/drawing/2014/main" id="{B2C849C6-5C9C-4DDF-8544-8E9F018BE58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09600" y="2308225"/>
            <a:ext cx="6348413" cy="358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59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61430-8526-4BD7-805D-3ED1E0780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3600" b="1" kern="1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珊瑚礁的世界</a:t>
            </a:r>
            <a:r>
              <a:rPr lang="en-GB" altLang="zh-HK" sz="3600" u="sng" kern="100" dirty="0">
                <a:solidFill>
                  <a:srgbClr val="99CA3C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https://www.youtube.com/watch?v=ArgCW_cfJqE</a:t>
            </a:r>
            <a:endParaRPr lang="en-HK" dirty="0"/>
          </a:p>
        </p:txBody>
      </p:sp>
      <p:pic>
        <p:nvPicPr>
          <p:cNvPr id="4" name="Online Media 3" title="珊瑚礁の魚達 Coral Reef Fishes in Sumilon &amp; Balicasag island (Shot on RED EPIC)">
            <a:hlinkClick r:id="" action="ppaction://media"/>
            <a:extLst>
              <a:ext uri="{FF2B5EF4-FFF2-40B4-BE49-F238E27FC236}">
                <a16:creationId xmlns:a16="http://schemas.microsoft.com/office/drawing/2014/main" id="{4064D4A0-9326-45C8-A2A2-4363CE8D5B6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09600" y="2308225"/>
            <a:ext cx="6348413" cy="358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8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E5621C-8950-4B48-A6EC-354854B15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878541"/>
          </a:xfrm>
        </p:spPr>
        <p:txBody>
          <a:bodyPr/>
          <a:lstStyle/>
          <a:p>
            <a:r>
              <a:rPr lang="zh-TW" altLang="en-US" dirty="0"/>
              <a:t>香港常見的珊瑚</a:t>
            </a:r>
            <a:endParaRPr lang="zh-HK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94ED350-CFE1-41D7-929A-6AC9D76E2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959" y="1163447"/>
            <a:ext cx="7487770" cy="1201223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sz="3600" dirty="0"/>
              <a:t>你認為珊瑚是植物，還是動物呢</a:t>
            </a:r>
            <a:r>
              <a:rPr lang="en-US" altLang="zh-TW" sz="3600" dirty="0"/>
              <a:t>?</a:t>
            </a:r>
          </a:p>
          <a:p>
            <a:r>
              <a:rPr lang="zh-TW" altLang="en-US" sz="3600" dirty="0"/>
              <a:t>你猜猜珊瑚的壽命有多長</a:t>
            </a:r>
            <a:r>
              <a:rPr lang="en-US" altLang="zh-TW" sz="3600" dirty="0"/>
              <a:t>?</a:t>
            </a:r>
          </a:p>
          <a:p>
            <a:endParaRPr lang="zh-HK" altLang="en-US" sz="2400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9D1F1BC-27DE-4F1F-A48F-5D64B510C88E}"/>
              </a:ext>
            </a:extLst>
          </p:cNvPr>
          <p:cNvSpPr txBox="1"/>
          <p:nvPr/>
        </p:nvSpPr>
        <p:spPr>
          <a:xfrm>
            <a:off x="517712" y="6144416"/>
            <a:ext cx="53183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200" dirty="0"/>
              <a:t>美麗的珊瑚生態</a:t>
            </a:r>
          </a:p>
          <a:p>
            <a:r>
              <a:rPr lang="en-US" altLang="zh-TW" sz="1200" dirty="0">
                <a:hlinkClick r:id="rId2"/>
              </a:rPr>
              <a:t>https://www.youtube.com/watch?v=-gaILPUnZoU</a:t>
            </a:r>
            <a:r>
              <a:rPr lang="en-US" altLang="zh-TW" sz="1200" dirty="0"/>
              <a:t> 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9F98A731-105F-4657-96BB-E1FD5CC073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69" t="19586" r="40882" b="30566"/>
          <a:stretch/>
        </p:blipFill>
        <p:spPr>
          <a:xfrm>
            <a:off x="4635614" y="2364670"/>
            <a:ext cx="4508386" cy="388373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1E2AFB97-5A24-478B-9B08-A72961A741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72" t="34924" r="40883" b="13137"/>
          <a:stretch/>
        </p:blipFill>
        <p:spPr>
          <a:xfrm>
            <a:off x="155482" y="2260686"/>
            <a:ext cx="4352905" cy="388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92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6F69AC-DDE8-46A9-BD22-DD186CD1B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609600"/>
            <a:ext cx="6447501" cy="1320800"/>
          </a:xfrm>
        </p:spPr>
        <p:txBody>
          <a:bodyPr anchor="t">
            <a:normAutofit/>
          </a:bodyPr>
          <a:lstStyle/>
          <a:p>
            <a:r>
              <a:rPr lang="zh-TW" altLang="en-US" dirty="0"/>
              <a:t>珊瑚</a:t>
            </a:r>
            <a:endParaRPr lang="zh-HK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28591C7-FF52-460B-8F2D-7D5FF8E465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77"/>
          <a:stretch/>
        </p:blipFill>
        <p:spPr>
          <a:xfrm>
            <a:off x="5181533" y="1827980"/>
            <a:ext cx="3962467" cy="297185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AEA696F-DB8B-412C-8CA9-DA5917E31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31" y="1521012"/>
            <a:ext cx="4816347" cy="4548094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珊瑚是固著的動物</a:t>
            </a:r>
            <a:endParaRPr lang="en-US" altLang="zh-TW" sz="3200" dirty="0"/>
          </a:p>
          <a:p>
            <a:r>
              <a:rPr lang="zh-TW" altLang="zh-HK" sz="32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可達</a:t>
            </a:r>
            <a:r>
              <a:rPr lang="en-GB" altLang="zh-HK" sz="32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1000</a:t>
            </a:r>
            <a:r>
              <a:rPr lang="zh-TW" altLang="zh-HK" sz="32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年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/>
              <a:t>當中也包括水母、水螅、軟珊瑚、海葵等動物</a:t>
            </a:r>
            <a:endParaRPr lang="en-US" altLang="zh-TW" sz="3200" dirty="0"/>
          </a:p>
          <a:p>
            <a:r>
              <a:rPr lang="zh-TW" altLang="en-US" sz="3200" dirty="0"/>
              <a:t>由很多珊瑚蟲造成通常</a:t>
            </a:r>
            <a:endParaRPr lang="en-US" altLang="zh-TW" sz="3200" dirty="0"/>
          </a:p>
          <a:p>
            <a:r>
              <a:rPr lang="zh-TW" altLang="en-US" sz="3200" dirty="0"/>
              <a:t>把珊瑚分為石珊瑚、八放珊瑚（包括：軟珊瑚、柳珊瑚及海筆）等</a:t>
            </a:r>
            <a:endParaRPr lang="en-US" altLang="zh-TW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812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CF369-0721-415E-A383-03383A6D0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>
                <a:hlinkClick r:id="rId3"/>
              </a:rPr>
              <a:t>大自然逐樣講：活潑的石珊瑚 </a:t>
            </a:r>
            <a:r>
              <a:rPr lang="en-US" altLang="zh-TW" dirty="0">
                <a:hlinkClick r:id="rId3"/>
              </a:rPr>
              <a:t>- YouTube</a:t>
            </a:r>
            <a:br>
              <a:rPr lang="zh-HK" altLang="en-US" dirty="0"/>
            </a:br>
            <a:endParaRPr lang="en-HK" dirty="0"/>
          </a:p>
        </p:txBody>
      </p:sp>
      <p:pic>
        <p:nvPicPr>
          <p:cNvPr id="4" name="Online Media 3" title="大自然逐樣講：活潑的石珊瑚">
            <a:hlinkClick r:id="" action="ppaction://media"/>
            <a:extLst>
              <a:ext uri="{FF2B5EF4-FFF2-40B4-BE49-F238E27FC236}">
                <a16:creationId xmlns:a16="http://schemas.microsoft.com/office/drawing/2014/main" id="{55215F4F-E759-4148-AE9C-28D6A252BD6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09600" y="2308225"/>
            <a:ext cx="6348413" cy="358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24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9D9630-D28A-4B08-B938-3FE99B2D4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609600"/>
            <a:ext cx="6447501" cy="1320800"/>
          </a:xfrm>
        </p:spPr>
        <p:txBody>
          <a:bodyPr anchor="t">
            <a:normAutofit/>
          </a:bodyPr>
          <a:lstStyle/>
          <a:p>
            <a:r>
              <a:rPr lang="zh-HK" altLang="en-US" b="0" i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石珊瑚</a:t>
            </a:r>
            <a:endParaRPr lang="zh-HK" altLang="en-US" dirty="0"/>
          </a:p>
        </p:txBody>
      </p:sp>
      <p:pic>
        <p:nvPicPr>
          <p:cNvPr id="7" name="內容版面配置區 6" descr="一張含有 岩石, 礁石, 海底 的圖片&#10;&#10;自動產生的描述">
            <a:extLst>
              <a:ext uri="{FF2B5EF4-FFF2-40B4-BE49-F238E27FC236}">
                <a16:creationId xmlns:a16="http://schemas.microsoft.com/office/drawing/2014/main" id="{D5E8F7A8-4752-4E6A-A5A1-F8439D7D2B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21" y="1415043"/>
            <a:ext cx="3436116" cy="2261375"/>
          </a:xfr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1F37E0D2-04F1-4567-9E6D-48818F9DB44B}"/>
              </a:ext>
            </a:extLst>
          </p:cNvPr>
          <p:cNvSpPr txBox="1"/>
          <p:nvPr/>
        </p:nvSpPr>
        <p:spPr>
          <a:xfrm>
            <a:off x="430707" y="3942716"/>
            <a:ext cx="355340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sz="2600" b="0" i="0" dirty="0">
                <a:solidFill>
                  <a:srgbClr val="4B4B4B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牠們通常最少有</a:t>
            </a:r>
            <a:r>
              <a:rPr lang="en-US" altLang="zh-TW" sz="2600" b="0" i="0" dirty="0">
                <a:solidFill>
                  <a:srgbClr val="4B4B4B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12</a:t>
            </a:r>
            <a:r>
              <a:rPr lang="zh-TW" altLang="en-US" sz="2600" b="0" i="0" dirty="0">
                <a:solidFill>
                  <a:srgbClr val="4B4B4B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隻，或</a:t>
            </a:r>
            <a:r>
              <a:rPr lang="en-US" altLang="zh-TW" sz="2600" b="0" i="0" dirty="0">
                <a:solidFill>
                  <a:srgbClr val="4B4B4B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6</a:t>
            </a:r>
            <a:r>
              <a:rPr lang="zh-TW" altLang="en-US" sz="2600" b="0" i="0" dirty="0">
                <a:solidFill>
                  <a:srgbClr val="4B4B4B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的倍數的</a:t>
            </a:r>
            <a:r>
              <a:rPr lang="zh-TW" altLang="en-US" sz="2600" b="0" i="0" u="none" strike="noStrike" dirty="0">
                <a:solidFill>
                  <a:srgbClr val="3874A9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hlinkClick r:id="rId3"/>
              </a:rPr>
              <a:t>觸手</a:t>
            </a:r>
            <a:endParaRPr lang="en-US" altLang="zh-TW" sz="2600" b="0" i="0" u="none" strike="noStrike" dirty="0">
              <a:solidFill>
                <a:srgbClr val="3874A9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endParaRPr lang="en-US" altLang="zh-TW" sz="2600" b="0" i="0" u="none" strike="noStrike" dirty="0">
              <a:solidFill>
                <a:srgbClr val="3874A9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sz="2600" b="0" i="0" dirty="0">
                <a:solidFill>
                  <a:srgbClr val="4B4B4B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摸起來像塊大石頭</a:t>
            </a:r>
          </a:p>
          <a:p>
            <a:endParaRPr lang="zh-HK" altLang="en-US" dirty="0"/>
          </a:p>
        </p:txBody>
      </p:sp>
      <p:pic>
        <p:nvPicPr>
          <p:cNvPr id="24" name="圖片 23" descr="一張含有 文字 的圖片&#10;&#10;自動產生的描述">
            <a:extLst>
              <a:ext uri="{FF2B5EF4-FFF2-40B4-BE49-F238E27FC236}">
                <a16:creationId xmlns:a16="http://schemas.microsoft.com/office/drawing/2014/main" id="{405A7212-33E5-47B9-BE01-EF39CE4881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502" y="147754"/>
            <a:ext cx="4907846" cy="656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57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3FBFCA-BAC1-4473-8FFC-064C9EE91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認識</a:t>
            </a:r>
            <a:r>
              <a:rPr lang="zh-TW" altLang="en-US"/>
              <a:t>香港的</a:t>
            </a:r>
            <a:r>
              <a:rPr lang="zh-TW" altLang="en-US" b="1" i="0">
                <a:solidFill>
                  <a:srgbClr val="146733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珊瑚</a:t>
            </a:r>
            <a:endParaRPr lang="zh-HK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C30E4F4-428A-42C1-BF93-69B63287B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708" y="1270000"/>
            <a:ext cx="6347714" cy="3880773"/>
          </a:xfrm>
        </p:spPr>
        <p:txBody>
          <a:bodyPr/>
          <a:lstStyle/>
          <a:p>
            <a:pPr algn="l"/>
            <a:r>
              <a:rPr lang="zh-TW" altLang="en-US" sz="2600" b="1" i="0" dirty="0">
                <a:solidFill>
                  <a:srgbClr val="146733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香港有多少種石珊瑚？</a:t>
            </a:r>
          </a:p>
          <a:p>
            <a:pPr algn="just"/>
            <a:r>
              <a:rPr lang="zh-TW" altLang="en-US" sz="2600" b="0" i="0" dirty="0">
                <a:solidFill>
                  <a:srgbClr val="4B4B4B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香港有來自</a:t>
            </a:r>
            <a:r>
              <a:rPr lang="en-US" altLang="zh-TW" sz="2600" b="0" i="0" dirty="0">
                <a:solidFill>
                  <a:srgbClr val="4B4B4B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28</a:t>
            </a:r>
            <a:r>
              <a:rPr lang="zh-TW" altLang="en-US" sz="2600" b="0" i="0" dirty="0">
                <a:solidFill>
                  <a:srgbClr val="4B4B4B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個屬</a:t>
            </a:r>
            <a:r>
              <a:rPr lang="en-US" altLang="zh-TW" sz="2600" b="0" i="0" u="none" strike="noStrike" dirty="0">
                <a:solidFill>
                  <a:srgbClr val="3874A9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hlinkClick r:id="rId2"/>
              </a:rPr>
              <a:t>84</a:t>
            </a:r>
            <a:r>
              <a:rPr lang="zh-TW" altLang="en-US" sz="2600" b="0" i="0" u="none" strike="noStrike" dirty="0">
                <a:solidFill>
                  <a:srgbClr val="3874A9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hlinkClick r:id="rId2"/>
              </a:rPr>
              <a:t>種 </a:t>
            </a:r>
            <a:r>
              <a:rPr lang="zh-TW" altLang="en-US" sz="2600" b="0" i="0" dirty="0">
                <a:solidFill>
                  <a:srgbClr val="4B4B4B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造礁珊瑚品種</a:t>
            </a:r>
          </a:p>
          <a:p>
            <a:endParaRPr lang="zh-HK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1C33B1B-25B1-4814-9F7A-31E0F2D5FF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305" t="36651" r="20392" b="14881"/>
          <a:stretch/>
        </p:blipFill>
        <p:spPr>
          <a:xfrm>
            <a:off x="2332226" y="2386686"/>
            <a:ext cx="3003177" cy="424160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F5F3401-16A2-427F-B959-FB33019BE0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07" t="43310" r="53179" b="21656"/>
          <a:stretch/>
        </p:blipFill>
        <p:spPr>
          <a:xfrm>
            <a:off x="198626" y="2501152"/>
            <a:ext cx="2133600" cy="306592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DEE17B2-0CD2-480C-BCCA-73E7282217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784" t="30153" r="21765" b="19826"/>
          <a:stretch/>
        </p:blipFill>
        <p:spPr>
          <a:xfrm>
            <a:off x="5227629" y="2357879"/>
            <a:ext cx="2795585" cy="4507491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9C07562-77B5-4625-B17A-8582D1122D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820" t="37725" r="53827" b="27678"/>
          <a:stretch/>
        </p:blipFill>
        <p:spPr>
          <a:xfrm>
            <a:off x="7207624" y="0"/>
            <a:ext cx="1936376" cy="305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26549"/>
      </p:ext>
    </p:extLst>
  </p:cSld>
  <p:clrMapOvr>
    <a:masterClrMapping/>
  </p:clrMapOvr>
</p:sld>
</file>

<file path=ppt/theme/theme1.xml><?xml version="1.0" encoding="utf-8"?>
<a:theme xmlns:a="http://schemas.openxmlformats.org/drawingml/2006/main" name="多面向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450</TotalTime>
  <Words>1009</Words>
  <Application>Microsoft Office PowerPoint</Application>
  <PresentationFormat>On-screen Show (4:3)</PresentationFormat>
  <Paragraphs>106</Paragraphs>
  <Slides>26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標楷體</vt:lpstr>
      <vt:lpstr>微軟正黑體</vt:lpstr>
      <vt:lpstr>微軟正黑體</vt:lpstr>
      <vt:lpstr>Palatino</vt:lpstr>
      <vt:lpstr>YouTube Sans</vt:lpstr>
      <vt:lpstr>Arial</vt:lpstr>
      <vt:lpstr>Calibri</vt:lpstr>
      <vt:lpstr>Roboto</vt:lpstr>
      <vt:lpstr>Trebuchet MS</vt:lpstr>
      <vt:lpstr>Wingdings</vt:lpstr>
      <vt:lpstr>Wingdings 3</vt:lpstr>
      <vt:lpstr>多面向</vt:lpstr>
      <vt:lpstr>海洋保育</vt:lpstr>
      <vt:lpstr>請留心觀看!</vt:lpstr>
      <vt:lpstr>認識海洋生物 https://www.youtube.com/watch?v=PYMl7iw_28o</vt:lpstr>
      <vt:lpstr>珊瑚礁的世界https://www.youtube.com/watch?v=ArgCW_cfJqE</vt:lpstr>
      <vt:lpstr>香港常見的珊瑚</vt:lpstr>
      <vt:lpstr>珊瑚</vt:lpstr>
      <vt:lpstr>大自然逐樣講：活潑的石珊瑚 - YouTube </vt:lpstr>
      <vt:lpstr>石珊瑚</vt:lpstr>
      <vt:lpstr>認識香港的珊瑚</vt:lpstr>
      <vt:lpstr>軟珊瑚</vt:lpstr>
      <vt:lpstr>柳珊瑚</vt:lpstr>
      <vt:lpstr>珊瑚的生長環境</vt:lpstr>
      <vt:lpstr>哪個是理想的海底世界?</vt:lpstr>
      <vt:lpstr>珊瑚群的海洋生物</vt:lpstr>
      <vt:lpstr>消失的珊瑚</vt:lpstr>
      <vt:lpstr>環保身開始︰不能承受的污染 – 珊瑚篇</vt:lpstr>
      <vt:lpstr>我們的責任-保護珊瑚</vt:lpstr>
      <vt:lpstr>【星星話】香港世界地質公園：保海岸 育珊瑚</vt:lpstr>
      <vt:lpstr>PowerPoint Presentation</vt:lpstr>
      <vt:lpstr>小丑魚 =海葵魚</vt:lpstr>
      <vt:lpstr>小丑魚大發現</vt:lpstr>
      <vt:lpstr>小丑魚是男還是女? 【小主播看天下WOW】20191120 - 送小丑魚回家 – YouTube  9:41-10:30 </vt:lpstr>
      <vt:lpstr>我有話説</vt:lpstr>
      <vt:lpstr>學校大堂的魚缸內， 你找到有哪些珊瑚?</vt:lpstr>
      <vt:lpstr>請在常識練習簿內，畫出一種你看到的生物。</vt:lpstr>
      <vt:lpstr>問問你? 1. 經過這節課堂後，你對海洋保育課題有加深認識嗎? 2.你有沒有興趣學習更多有關海洋保育的知識?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海洋保育</dc:title>
  <dc:creator>wai man lau</dc:creator>
  <cp:lastModifiedBy>KAYI HO</cp:lastModifiedBy>
  <cp:revision>12</cp:revision>
  <dcterms:created xsi:type="dcterms:W3CDTF">2021-12-30T07:11:09Z</dcterms:created>
  <dcterms:modified xsi:type="dcterms:W3CDTF">2022-02-16T04:33:25Z</dcterms:modified>
</cp:coreProperties>
</file>