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63" r:id="rId5"/>
    <p:sldId id="406" r:id="rId6"/>
    <p:sldId id="407" r:id="rId7"/>
    <p:sldId id="381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399" r:id="rId16"/>
    <p:sldId id="392" r:id="rId17"/>
    <p:sldId id="417" r:id="rId18"/>
    <p:sldId id="416" r:id="rId19"/>
    <p:sldId id="394" r:id="rId20"/>
    <p:sldId id="371" r:id="rId21"/>
    <p:sldId id="377" r:id="rId22"/>
    <p:sldId id="419" r:id="rId23"/>
    <p:sldId id="420" r:id="rId24"/>
    <p:sldId id="421" r:id="rId25"/>
    <p:sldId id="422" r:id="rId26"/>
    <p:sldId id="418" r:id="rId27"/>
    <p:sldId id="423" r:id="rId28"/>
    <p:sldId id="42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0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6111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8640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6142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8902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14218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7785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4288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601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933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7850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961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063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6135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025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H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D4C6413-E82B-40FA-B16F-ED6B04633934}" type="datetimeFigureOut">
              <a:rPr lang="en-HK" smtClean="0"/>
              <a:t>16/2/2022</a:t>
            </a:fld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E980EDB-DE7E-4313-8646-1752C8B76FF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860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3ro2JPB1nD0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cOPIWZDF8&amp;feature=emb_imp_woyt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cOPIWZDF8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5560-9008-4774-A3C7-ED1F31DF5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13800" dirty="0"/>
              <a:t>生物</a:t>
            </a:r>
            <a:r>
              <a:rPr lang="en-HK" altLang="zh-TW" sz="13800" dirty="0"/>
              <a:t>?</a:t>
            </a:r>
            <a:r>
              <a:rPr lang="zh-TW" altLang="en-US" sz="13800" dirty="0"/>
              <a:t>非生物</a:t>
            </a:r>
            <a:r>
              <a:rPr lang="en-HK" altLang="zh-TW" sz="13800" dirty="0"/>
              <a:t>?</a:t>
            </a:r>
            <a:endParaRPr lang="en-HK" sz="1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1DD83-43DD-42C4-8894-181D00ACF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7324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>
            <a:off x="5735960" y="4431465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34947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8" name="流程圖: 結束點 7"/>
          <p:cNvSpPr/>
          <p:nvPr/>
        </p:nvSpPr>
        <p:spPr>
          <a:xfrm>
            <a:off x="2878083" y="2996952"/>
            <a:ext cx="2160000" cy="108000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zh-HK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結束點 10"/>
          <p:cNvSpPr/>
          <p:nvPr/>
        </p:nvSpPr>
        <p:spPr>
          <a:xfrm>
            <a:off x="2878083" y="4797272"/>
            <a:ext cx="2160000" cy="108000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B05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</a:t>
            </a:r>
            <a:endParaRPr lang="zh-HK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流程圖: 顯示 2"/>
          <p:cNvSpPr/>
          <p:nvPr/>
        </p:nvSpPr>
        <p:spPr>
          <a:xfrm>
            <a:off x="6312024" y="3812850"/>
            <a:ext cx="3679180" cy="1200327"/>
          </a:xfrm>
          <a:prstGeom prst="flowChartDisplay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特徵二：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algn="ctr" defTabSz="914400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需要營養</a:t>
            </a:r>
            <a:endParaRPr lang="zh-HK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cxnSp>
        <p:nvCxnSpPr>
          <p:cNvPr id="12" name="直線接點 11"/>
          <p:cNvCxnSpPr>
            <a:stCxn id="8" idx="3"/>
          </p:cNvCxnSpPr>
          <p:nvPr/>
        </p:nvCxnSpPr>
        <p:spPr>
          <a:xfrm>
            <a:off x="5038084" y="3536952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038084" y="5337272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5735960" y="3536952"/>
            <a:ext cx="0" cy="180032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76892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240016" y="3324014"/>
            <a:ext cx="3888432" cy="2203988"/>
          </a:xfrm>
          <a:prstGeom prst="roundRect">
            <a:avLst/>
          </a:prstGeom>
          <a:solidFill>
            <a:srgbClr val="FFFFD1"/>
          </a:solidFill>
          <a:ln w="254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72000" rIns="180000" bIns="72000" numCol="1" spcCol="38100" rtlCol="0" anchor="ctr">
            <a:spAutoFit/>
          </a:bodyPr>
          <a:lstStyle/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母狗會誕下                       </a:t>
            </a: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              。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35897" y="4762431"/>
            <a:ext cx="2166392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90033" y="4593154"/>
            <a:ext cx="1658120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小狗</a:t>
            </a:r>
            <a:endParaRPr lang="zh-HK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5" name="流程圖: 結束點 14"/>
          <p:cNvSpPr/>
          <p:nvPr/>
        </p:nvSpPr>
        <p:spPr>
          <a:xfrm>
            <a:off x="2878083" y="2924944"/>
            <a:ext cx="1810974" cy="64807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zh-HK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48" y="4005065"/>
            <a:ext cx="3879844" cy="25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18169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240016" y="2321022"/>
            <a:ext cx="3888432" cy="4209975"/>
          </a:xfrm>
          <a:prstGeom prst="roundRect">
            <a:avLst/>
          </a:prstGeom>
          <a:solidFill>
            <a:srgbClr val="FFFFD1"/>
          </a:solidFill>
          <a:ln w="254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72000" rIns="180000" bIns="72000" numCol="1" spcCol="38100" rtlCol="0" anchor="ctr">
            <a:spAutoFit/>
          </a:bodyPr>
          <a:lstStyle/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蒲公英散播種子，種子有機會長成另一棵                       </a:t>
            </a: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              。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00056" y="5656603"/>
            <a:ext cx="2166392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4192" y="5487326"/>
            <a:ext cx="1658120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蒲公英</a:t>
            </a:r>
            <a:endParaRPr lang="zh-HK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0" name="流程圖: 結束點 9"/>
          <p:cNvSpPr/>
          <p:nvPr/>
        </p:nvSpPr>
        <p:spPr>
          <a:xfrm>
            <a:off x="2878083" y="2852936"/>
            <a:ext cx="1810974" cy="64807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B05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</a:t>
            </a:r>
            <a:endParaRPr lang="zh-HK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09" y="3861049"/>
            <a:ext cx="4533378" cy="26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9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>
            <a:off x="5735960" y="4431465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34947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8" name="流程圖: 結束點 7"/>
          <p:cNvSpPr/>
          <p:nvPr/>
        </p:nvSpPr>
        <p:spPr>
          <a:xfrm>
            <a:off x="2878083" y="2996952"/>
            <a:ext cx="2160000" cy="108000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zh-HK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結束點 10"/>
          <p:cNvSpPr/>
          <p:nvPr/>
        </p:nvSpPr>
        <p:spPr>
          <a:xfrm>
            <a:off x="2878083" y="4797272"/>
            <a:ext cx="2160000" cy="108000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B05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</a:t>
            </a:r>
            <a:endParaRPr lang="zh-HK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流程圖: 顯示 2"/>
          <p:cNvSpPr/>
          <p:nvPr/>
        </p:nvSpPr>
        <p:spPr>
          <a:xfrm>
            <a:off x="6312024" y="3812850"/>
            <a:ext cx="3679180" cy="1200327"/>
          </a:xfrm>
          <a:prstGeom prst="flowChartDisplay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特徵三：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algn="ctr" defTabSz="914400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會繁殖</a:t>
            </a:r>
            <a:endParaRPr lang="zh-HK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cxnSp>
        <p:nvCxnSpPr>
          <p:cNvPr id="12" name="直線接點 11"/>
          <p:cNvCxnSpPr>
            <a:stCxn id="8" idx="3"/>
          </p:cNvCxnSpPr>
          <p:nvPr/>
        </p:nvCxnSpPr>
        <p:spPr>
          <a:xfrm>
            <a:off x="5038084" y="3536952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038084" y="5337272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5735960" y="3536952"/>
            <a:ext cx="0" cy="180032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76892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3" name="流程圖: 顯示 2"/>
          <p:cNvSpPr/>
          <p:nvPr/>
        </p:nvSpPr>
        <p:spPr>
          <a:xfrm>
            <a:off x="2283371" y="2924944"/>
            <a:ext cx="7557045" cy="3416318"/>
          </a:xfrm>
          <a:prstGeom prst="flowChartDisplay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>
              <a:lnSpc>
                <a:spcPct val="150000"/>
              </a:lnSpc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生物相似的特徵：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marL="571500" indent="-571500" defTabSz="9144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marL="571500" indent="-571500" defTabSz="9144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marL="571500" indent="-571500" defTabSz="91440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HK" altLang="en-US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1704" y="3925219"/>
            <a:ext cx="2808312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571500" indent="-571500" algn="ctr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會生長</a:t>
            </a:r>
            <a:endParaRPr lang="zh-HK" altLang="en-US" sz="40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9736" y="4725144"/>
            <a:ext cx="2808312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571500" indent="-571500" algn="ctr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需要營養</a:t>
            </a:r>
            <a:endParaRPr lang="zh-HK" altLang="en-US" sz="40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91744" y="5509964"/>
            <a:ext cx="2808312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571500" indent="-5715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會繁殖</a:t>
            </a:r>
            <a:endParaRPr lang="zh-HK" altLang="en-US" sz="40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9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2"/>
          <a:stretch/>
        </p:blipFill>
        <p:spPr bwMode="auto">
          <a:xfrm flipH="1">
            <a:off x="4655840" y="3566152"/>
            <a:ext cx="3240360" cy="32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4">
            <a:extLst>
              <a:ext uri="{FF2B5EF4-FFF2-40B4-BE49-F238E27FC236}">
                <a16:creationId xmlns:a16="http://schemas.microsoft.com/office/drawing/2014/main" id="{FE7BD70D-DA27-451C-8FAE-60CA9C88C2A1}"/>
              </a:ext>
            </a:extLst>
          </p:cNvPr>
          <p:cNvSpPr/>
          <p:nvPr/>
        </p:nvSpPr>
        <p:spPr>
          <a:xfrm>
            <a:off x="1991544" y="918618"/>
            <a:ext cx="8064896" cy="2853923"/>
          </a:xfrm>
          <a:prstGeom prst="wedgeRoundRectCallout">
            <a:avLst>
              <a:gd name="adj1" fmla="val -4889"/>
              <a:gd name="adj2" fmla="val 73251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根據生物相似的特徵，後頁的東西是生物嗎？</a:t>
            </a:r>
            <a:endParaRPr lang="zh-HK" altLang="en-US" sz="4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0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79442B4-4CD9-4006-A82A-588A9A420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2321048"/>
            <a:ext cx="4612735" cy="2802237"/>
          </a:xfrm>
          <a:prstGeom prst="rect">
            <a:avLst/>
          </a:prstGeom>
        </p:spPr>
      </p:pic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F4012668-040A-4A00-B5B4-1FDC6FCA39CA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2515028"/>
          <a:ext cx="3672408" cy="2072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29487639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3409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特徵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 </a:t>
                      </a:r>
                      <a:r>
                        <a:rPr lang="en-US" altLang="zh-HK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3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會生長？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88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需要營養？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6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會繁殖？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22475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8F2A136C-C4F0-4F87-A967-1A740B00D4AA}"/>
              </a:ext>
            </a:extLst>
          </p:cNvPr>
          <p:cNvSpPr/>
          <p:nvPr/>
        </p:nvSpPr>
        <p:spPr>
          <a:xfrm>
            <a:off x="9336360" y="3031359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E7CB42-CB6B-4813-9359-D302EEE0324C}"/>
              </a:ext>
            </a:extLst>
          </p:cNvPr>
          <p:cNvSpPr/>
          <p:nvPr/>
        </p:nvSpPr>
        <p:spPr>
          <a:xfrm>
            <a:off x="9336360" y="355461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520537-197D-4C43-91A7-FA745D77E96C}"/>
              </a:ext>
            </a:extLst>
          </p:cNvPr>
          <p:cNvSpPr/>
          <p:nvPr/>
        </p:nvSpPr>
        <p:spPr>
          <a:xfrm>
            <a:off x="9336360" y="4069595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3" name="流程圖: 結束點 12"/>
          <p:cNvSpPr/>
          <p:nvPr/>
        </p:nvSpPr>
        <p:spPr>
          <a:xfrm>
            <a:off x="1991544" y="1120823"/>
            <a:ext cx="3168352" cy="82230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        </a:t>
            </a: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</a:t>
            </a:r>
            <a:r>
              <a:rPr lang="zh-TW" altLang="en-US" sz="32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常識考考你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4" name="Picture 6" descr="Trophy Icon | Free Vectors, Stock Photos &amp; P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58" y="1062829"/>
            <a:ext cx="850082" cy="8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流程圖: 卡片 4"/>
          <p:cNvSpPr/>
          <p:nvPr/>
        </p:nvSpPr>
        <p:spPr>
          <a:xfrm>
            <a:off x="5015880" y="5778283"/>
            <a:ext cx="5652120" cy="458626"/>
          </a:xfrm>
          <a:prstGeom prst="flowChartPunchedCard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1D23C50-1CC8-42AC-95F4-19973C6DEAA5}"/>
              </a:ext>
            </a:extLst>
          </p:cNvPr>
          <p:cNvSpPr/>
          <p:nvPr/>
        </p:nvSpPr>
        <p:spPr>
          <a:xfrm>
            <a:off x="5231904" y="5634172"/>
            <a:ext cx="5328592" cy="851295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牛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(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是 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/ 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不是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)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生物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。</a:t>
            </a:r>
            <a:endParaRPr lang="zh-HK" altLang="en-US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0ECF024C-C8A1-4516-9CB4-C7363A18164E}"/>
              </a:ext>
            </a:extLst>
          </p:cNvPr>
          <p:cNvSpPr/>
          <p:nvPr/>
        </p:nvSpPr>
        <p:spPr>
          <a:xfrm>
            <a:off x="5807968" y="5820512"/>
            <a:ext cx="1296144" cy="51934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8708007A-668B-4D5C-B3C3-1EC63AF59C5F}"/>
              </a:ext>
            </a:extLst>
          </p:cNvPr>
          <p:cNvGraphicFramePr>
            <a:graphicFrameLocks noGrp="1"/>
          </p:cNvGraphicFramePr>
          <p:nvPr/>
        </p:nvGraphicFramePr>
        <p:xfrm>
          <a:off x="6888088" y="2504845"/>
          <a:ext cx="3672408" cy="2072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29487639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3409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特徵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 </a:t>
                      </a:r>
                      <a:r>
                        <a:rPr lang="en-US" altLang="zh-HK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3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會生長？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88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需要營養？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6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會繁殖？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22475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DE78719A-7906-4D80-B6F5-84CA424E6254}"/>
              </a:ext>
            </a:extLst>
          </p:cNvPr>
          <p:cNvSpPr/>
          <p:nvPr/>
        </p:nvSpPr>
        <p:spPr>
          <a:xfrm>
            <a:off x="9336361" y="3095787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4EE7DBC-2542-407C-BE14-149FC17DF9FB}"/>
              </a:ext>
            </a:extLst>
          </p:cNvPr>
          <p:cNvSpPr/>
          <p:nvPr/>
        </p:nvSpPr>
        <p:spPr>
          <a:xfrm>
            <a:off x="9338356" y="363573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CDE6D8-BA8A-40E8-B128-FB065DA3DA24}"/>
              </a:ext>
            </a:extLst>
          </p:cNvPr>
          <p:cNvSpPr/>
          <p:nvPr/>
        </p:nvSpPr>
        <p:spPr>
          <a:xfrm>
            <a:off x="9323246" y="415247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11" name="流程圖: 卡片 10"/>
          <p:cNvSpPr/>
          <p:nvPr/>
        </p:nvSpPr>
        <p:spPr>
          <a:xfrm>
            <a:off x="3791745" y="5778283"/>
            <a:ext cx="6876256" cy="458626"/>
          </a:xfrm>
          <a:prstGeom prst="flowChartPunchedCard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矩形: 圓角 6">
            <a:extLst>
              <a:ext uri="{FF2B5EF4-FFF2-40B4-BE49-F238E27FC236}">
                <a16:creationId xmlns:a16="http://schemas.microsoft.com/office/drawing/2014/main" id="{B1D23C50-1CC8-42AC-95F4-19973C6DEAA5}"/>
              </a:ext>
            </a:extLst>
          </p:cNvPr>
          <p:cNvSpPr/>
          <p:nvPr/>
        </p:nvSpPr>
        <p:spPr>
          <a:xfrm>
            <a:off x="3935760" y="5634172"/>
            <a:ext cx="6552728" cy="851295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玻璃瓶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(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是 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/ 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不是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)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生物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。</a:t>
            </a:r>
            <a:endParaRPr lang="zh-HK" altLang="en-US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0ECF024C-C8A1-4516-9CB4-C7363A18164E}"/>
              </a:ext>
            </a:extLst>
          </p:cNvPr>
          <p:cNvSpPr/>
          <p:nvPr/>
        </p:nvSpPr>
        <p:spPr>
          <a:xfrm>
            <a:off x="7032104" y="5820512"/>
            <a:ext cx="1296144" cy="51934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流程圖: 結束點 13"/>
          <p:cNvSpPr/>
          <p:nvPr/>
        </p:nvSpPr>
        <p:spPr>
          <a:xfrm>
            <a:off x="1991544" y="1120823"/>
            <a:ext cx="3168352" cy="82230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        </a:t>
            </a: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</a:t>
            </a:r>
            <a:r>
              <a:rPr lang="zh-TW" altLang="en-US" sz="32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常識考考你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5" name="Picture 6" descr="Trophy Icon | Free Vectors, Stock Photos &amp; 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58" y="1062829"/>
            <a:ext cx="850082" cy="8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teve.cheung\Downloads\dreamstime_m_179899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1" y="2204864"/>
            <a:ext cx="4927491" cy="26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1844382E-CAEF-42BC-8CB2-B216301B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0849"/>
            <a:ext cx="5076056" cy="4207369"/>
          </a:xfrm>
          <a:prstGeom prst="rect">
            <a:avLst/>
          </a:prstGeom>
        </p:spPr>
      </p:pic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F4012668-040A-4A00-B5B4-1FDC6FCA39CA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2515028"/>
          <a:ext cx="3672408" cy="2072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29487639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3409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特徵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 </a:t>
                      </a:r>
                      <a:r>
                        <a:rPr lang="en-US" altLang="zh-HK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3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會生長？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88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需要營養？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6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會繁殖？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22475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8F2A136C-C4F0-4F87-A967-1A740B00D4AA}"/>
              </a:ext>
            </a:extLst>
          </p:cNvPr>
          <p:cNvSpPr/>
          <p:nvPr/>
        </p:nvSpPr>
        <p:spPr>
          <a:xfrm>
            <a:off x="9336360" y="3031359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E7CB42-CB6B-4813-9359-D302EEE0324C}"/>
              </a:ext>
            </a:extLst>
          </p:cNvPr>
          <p:cNvSpPr/>
          <p:nvPr/>
        </p:nvSpPr>
        <p:spPr>
          <a:xfrm>
            <a:off x="9336360" y="355461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520537-197D-4C43-91A7-FA745D77E96C}"/>
              </a:ext>
            </a:extLst>
          </p:cNvPr>
          <p:cNvSpPr/>
          <p:nvPr/>
        </p:nvSpPr>
        <p:spPr>
          <a:xfrm>
            <a:off x="9336360" y="4069595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3" name="流程圖: 結束點 12"/>
          <p:cNvSpPr/>
          <p:nvPr/>
        </p:nvSpPr>
        <p:spPr>
          <a:xfrm>
            <a:off x="1991544" y="1120823"/>
            <a:ext cx="3168352" cy="82230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        </a:t>
            </a: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</a:t>
            </a:r>
            <a:r>
              <a:rPr lang="zh-TW" altLang="en-US" sz="32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常識考考你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4" name="Picture 6" descr="Trophy Icon | Free Vectors, Stock Photos &amp; P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58" y="1062829"/>
            <a:ext cx="850082" cy="8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流程圖: 卡片 15"/>
          <p:cNvSpPr/>
          <p:nvPr/>
        </p:nvSpPr>
        <p:spPr>
          <a:xfrm>
            <a:off x="5015880" y="5778283"/>
            <a:ext cx="5652120" cy="458626"/>
          </a:xfrm>
          <a:prstGeom prst="flowChartPunchedCard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矩形: 圓角 6">
            <a:extLst>
              <a:ext uri="{FF2B5EF4-FFF2-40B4-BE49-F238E27FC236}">
                <a16:creationId xmlns:a16="http://schemas.microsoft.com/office/drawing/2014/main" id="{B1D23C50-1CC8-42AC-95F4-19973C6DEAA5}"/>
              </a:ext>
            </a:extLst>
          </p:cNvPr>
          <p:cNvSpPr/>
          <p:nvPr/>
        </p:nvSpPr>
        <p:spPr>
          <a:xfrm>
            <a:off x="5231904" y="5634172"/>
            <a:ext cx="5328592" cy="851295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樹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(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是 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/ 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不是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)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生物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。</a:t>
            </a:r>
            <a:endParaRPr lang="zh-HK" altLang="en-US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0ECF024C-C8A1-4516-9CB4-C7363A18164E}"/>
              </a:ext>
            </a:extLst>
          </p:cNvPr>
          <p:cNvSpPr/>
          <p:nvPr/>
        </p:nvSpPr>
        <p:spPr>
          <a:xfrm>
            <a:off x="5807968" y="5820512"/>
            <a:ext cx="1296144" cy="51934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6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40C28E8-6E97-4768-84F2-7C6ADFB5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17" y="2196167"/>
            <a:ext cx="4961907" cy="3293466"/>
          </a:xfrm>
          <a:prstGeom prst="rect">
            <a:avLst/>
          </a:prstGeom>
        </p:spPr>
      </p:pic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8708007A-668B-4D5C-B3C3-1EC63AF59C5F}"/>
              </a:ext>
            </a:extLst>
          </p:cNvPr>
          <p:cNvGraphicFramePr>
            <a:graphicFrameLocks noGrp="1"/>
          </p:cNvGraphicFramePr>
          <p:nvPr/>
        </p:nvGraphicFramePr>
        <p:xfrm>
          <a:off x="6888088" y="2504845"/>
          <a:ext cx="3672408" cy="2072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29487639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34093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特徵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 </a:t>
                      </a:r>
                      <a:r>
                        <a:rPr lang="en-US" altLang="zh-HK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3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會生長？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88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需要營養？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6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會繁殖？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22475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DE78719A-7906-4D80-B6F5-84CA424E6254}"/>
              </a:ext>
            </a:extLst>
          </p:cNvPr>
          <p:cNvSpPr/>
          <p:nvPr/>
        </p:nvSpPr>
        <p:spPr>
          <a:xfrm>
            <a:off x="9336361" y="3095787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4EE7DBC-2542-407C-BE14-149FC17DF9FB}"/>
              </a:ext>
            </a:extLst>
          </p:cNvPr>
          <p:cNvSpPr/>
          <p:nvPr/>
        </p:nvSpPr>
        <p:spPr>
          <a:xfrm>
            <a:off x="9338356" y="363573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CDE6D8-BA8A-40E8-B128-FB065DA3DA24}"/>
              </a:ext>
            </a:extLst>
          </p:cNvPr>
          <p:cNvSpPr/>
          <p:nvPr/>
        </p:nvSpPr>
        <p:spPr>
          <a:xfrm>
            <a:off x="9323246" y="415247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>
                <a:solidFill>
                  <a:srgbClr val="FF0000"/>
                </a:solidFill>
              </a:rPr>
              <a:t>✖</a:t>
            </a:r>
          </a:p>
        </p:txBody>
      </p:sp>
      <p:sp>
        <p:nvSpPr>
          <p:cNvPr id="11" name="流程圖: 卡片 10"/>
          <p:cNvSpPr/>
          <p:nvPr/>
        </p:nvSpPr>
        <p:spPr>
          <a:xfrm>
            <a:off x="4328482" y="5778283"/>
            <a:ext cx="6339519" cy="458626"/>
          </a:xfrm>
          <a:prstGeom prst="flowChartPunchedCard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矩形: 圓角 6">
            <a:extLst>
              <a:ext uri="{FF2B5EF4-FFF2-40B4-BE49-F238E27FC236}">
                <a16:creationId xmlns:a16="http://schemas.microsoft.com/office/drawing/2014/main" id="{B1D23C50-1CC8-42AC-95F4-19973C6DEAA5}"/>
              </a:ext>
            </a:extLst>
          </p:cNvPr>
          <p:cNvSpPr/>
          <p:nvPr/>
        </p:nvSpPr>
        <p:spPr>
          <a:xfrm>
            <a:off x="4583832" y="5634172"/>
            <a:ext cx="5904656" cy="851295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黃金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(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是 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/ 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不是</a:t>
            </a:r>
            <a:r>
              <a:rPr lang="en-US" altLang="zh-HK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)</a:t>
            </a:r>
            <a:r>
              <a:rPr lang="zh-HK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生物</a:t>
            </a:r>
            <a:r>
              <a:rPr lang="zh-TW" altLang="en-US" sz="4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。</a:t>
            </a:r>
            <a:endParaRPr lang="zh-HK" altLang="en-US" sz="4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0ECF024C-C8A1-4516-9CB4-C7363A18164E}"/>
              </a:ext>
            </a:extLst>
          </p:cNvPr>
          <p:cNvSpPr/>
          <p:nvPr/>
        </p:nvSpPr>
        <p:spPr>
          <a:xfrm>
            <a:off x="7032104" y="5820512"/>
            <a:ext cx="1296144" cy="51934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流程圖: 結束點 13"/>
          <p:cNvSpPr/>
          <p:nvPr/>
        </p:nvSpPr>
        <p:spPr>
          <a:xfrm>
            <a:off x="1991544" y="1120823"/>
            <a:ext cx="3168352" cy="82230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        </a:t>
            </a: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</a:t>
            </a:r>
            <a:r>
              <a:rPr lang="zh-TW" altLang="en-US" sz="32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常識考考你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5" name="Picture 6" descr="Trophy Icon | Free Vectors, Stock Photos &amp; PS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58" y="1062829"/>
            <a:ext cx="850082" cy="8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7F3-7803-44D9-A864-926F37A1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甚麼是生物</a:t>
            </a:r>
            <a:r>
              <a:rPr lang="en-HK" altLang="zh-TW" sz="6000" dirty="0"/>
              <a:t>?</a:t>
            </a:r>
            <a:endParaRPr lang="en-HK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BD30-3D73-44FA-8B35-F8401C88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44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能夠做出動作就是生命嗎</a:t>
            </a:r>
            <a:r>
              <a:rPr lang="en-GB" sz="4400" dirty="0">
                <a:effectLst/>
                <a:latin typeface="DFKai-SB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sz="44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那麼生命有何其他特徵</a:t>
            </a:r>
            <a:r>
              <a:rPr lang="en-GB" sz="4400" dirty="0">
                <a:effectLst/>
                <a:latin typeface="DFKai-SB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sz="44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吃東西</a:t>
            </a:r>
            <a:r>
              <a:rPr lang="en-GB" sz="4400" dirty="0">
                <a:effectLst/>
                <a:latin typeface="DFKai-SB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sz="44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呼吸</a:t>
            </a:r>
            <a:r>
              <a:rPr lang="en-GB" sz="4400" dirty="0">
                <a:effectLst/>
                <a:latin typeface="DFKai-SB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HK" sz="4400" dirty="0"/>
          </a:p>
        </p:txBody>
      </p:sp>
    </p:spTree>
    <p:extLst>
      <p:ext uri="{BB962C8B-B14F-4D97-AF65-F5344CB8AC3E}">
        <p14:creationId xmlns:p14="http://schemas.microsoft.com/office/powerpoint/2010/main" val="154259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2"/>
          <a:stretch/>
        </p:blipFill>
        <p:spPr bwMode="auto">
          <a:xfrm flipH="1">
            <a:off x="4511824" y="4005064"/>
            <a:ext cx="280831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2567608" y="1023376"/>
            <a:ext cx="6696744" cy="2612610"/>
          </a:xfrm>
          <a:prstGeom prst="wedgeRoundRectCallout">
            <a:avLst>
              <a:gd name="adj1" fmla="val 4082"/>
              <a:gd name="adj2" fmla="val 69982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72000" rIns="180000" bIns="720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48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齊來利用腦圖，總結生物相似的特徵。</a:t>
            </a:r>
            <a:endParaRPr lang="zh-HK" altLang="en-US" sz="48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95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575945" y="1452179"/>
            <a:ext cx="2960229" cy="2875727"/>
            <a:chOff x="3310511" y="868105"/>
            <a:chExt cx="2554440" cy="1184826"/>
          </a:xfrm>
        </p:grpSpPr>
        <p:sp>
          <p:nvSpPr>
            <p:cNvPr id="6" name="橢圓 5"/>
            <p:cNvSpPr/>
            <p:nvPr/>
          </p:nvSpPr>
          <p:spPr>
            <a:xfrm>
              <a:off x="3310511" y="868105"/>
              <a:ext cx="2554440" cy="49784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914400" hangingPunct="0"/>
              <a:endParaRPr lang="zh-HK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403721" y="902303"/>
              <a:ext cx="2368019" cy="1150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zh-HK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生物</a:t>
              </a:r>
              <a:r>
                <a:rPr lang="zh-TW" altLang="en-US" sz="3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相似的特徵</a:t>
              </a:r>
              <a:endParaRPr lang="zh-HK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endParaRPr>
            </a:p>
          </p:txBody>
        </p:sp>
      </p:grp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2C7ABA3-7190-494A-A36C-12353F5E63FF}"/>
              </a:ext>
            </a:extLst>
          </p:cNvPr>
          <p:cNvCxnSpPr>
            <a:cxnSpLocks/>
          </p:cNvCxnSpPr>
          <p:nvPr/>
        </p:nvCxnSpPr>
        <p:spPr>
          <a:xfrm flipH="1">
            <a:off x="3117283" y="2436701"/>
            <a:ext cx="1781888" cy="120833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F867F447-E19E-4270-AE9A-20A67B8A95B4}"/>
              </a:ext>
            </a:extLst>
          </p:cNvPr>
          <p:cNvGrpSpPr/>
          <p:nvPr/>
        </p:nvGrpSpPr>
        <p:grpSpPr>
          <a:xfrm>
            <a:off x="1559496" y="3606455"/>
            <a:ext cx="2779092" cy="523218"/>
            <a:chOff x="255104" y="1187171"/>
            <a:chExt cx="1384074" cy="523218"/>
          </a:xfrm>
        </p:grpSpPr>
        <p:sp>
          <p:nvSpPr>
            <p:cNvPr id="17" name="圓角矩形 40">
              <a:extLst>
                <a:ext uri="{FF2B5EF4-FFF2-40B4-BE49-F238E27FC236}">
                  <a16:creationId xmlns:a16="http://schemas.microsoft.com/office/drawing/2014/main" id="{A93F74FE-1C7D-40A4-926A-74706A126F7F}"/>
                </a:ext>
              </a:extLst>
            </p:cNvPr>
            <p:cNvSpPr/>
            <p:nvPr/>
          </p:nvSpPr>
          <p:spPr>
            <a:xfrm>
              <a:off x="467544" y="1244470"/>
              <a:ext cx="1008112" cy="4086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914400" hangingPunct="0"/>
              <a:endParaRPr lang="zh-HK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C862FBC-C8D4-4E05-BF1E-B69C24CEB77C}"/>
                </a:ext>
              </a:extLst>
            </p:cNvPr>
            <p:cNvSpPr txBox="1"/>
            <p:nvPr/>
          </p:nvSpPr>
          <p:spPr>
            <a:xfrm>
              <a:off x="255104" y="1187171"/>
              <a:ext cx="1384074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zh-HK" altLang="en-US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會生長</a:t>
              </a: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6B0E66E-75C0-4311-9E2B-46E58AE585FA}"/>
              </a:ext>
            </a:extLst>
          </p:cNvPr>
          <p:cNvGrpSpPr/>
          <p:nvPr/>
        </p:nvGrpSpPr>
        <p:grpSpPr>
          <a:xfrm>
            <a:off x="5007993" y="4994014"/>
            <a:ext cx="2096410" cy="523218"/>
            <a:chOff x="438488" y="1187171"/>
            <a:chExt cx="1044077" cy="523218"/>
          </a:xfrm>
        </p:grpSpPr>
        <p:sp>
          <p:nvSpPr>
            <p:cNvPr id="20" name="圓角矩形 40">
              <a:extLst>
                <a:ext uri="{FF2B5EF4-FFF2-40B4-BE49-F238E27FC236}">
                  <a16:creationId xmlns:a16="http://schemas.microsoft.com/office/drawing/2014/main" id="{4DA27EAD-5789-4F46-AE5A-69A44C81799E}"/>
                </a:ext>
              </a:extLst>
            </p:cNvPr>
            <p:cNvSpPr/>
            <p:nvPr/>
          </p:nvSpPr>
          <p:spPr>
            <a:xfrm>
              <a:off x="467544" y="1244470"/>
              <a:ext cx="1008112" cy="4086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914400" hangingPunct="0"/>
              <a:endParaRPr lang="zh-HK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143928D7-2474-474A-A9D2-0854637DD14F}"/>
                </a:ext>
              </a:extLst>
            </p:cNvPr>
            <p:cNvSpPr txBox="1"/>
            <p:nvPr/>
          </p:nvSpPr>
          <p:spPr>
            <a:xfrm>
              <a:off x="438488" y="1187171"/>
              <a:ext cx="104407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zh-HK" altLang="en-US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需要營養</a:t>
              </a:r>
            </a:p>
          </p:txBody>
        </p:sp>
      </p:grp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BECF04E-4442-418C-B0E7-CCF655032072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239699" y="2436701"/>
            <a:ext cx="1804728" cy="124929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55E12A4F-294F-41FF-82C4-918FC5C30F97}"/>
              </a:ext>
            </a:extLst>
          </p:cNvPr>
          <p:cNvCxnSpPr>
            <a:cxnSpLocks/>
          </p:cNvCxnSpPr>
          <p:nvPr/>
        </p:nvCxnSpPr>
        <p:spPr>
          <a:xfrm flipH="1">
            <a:off x="6056058" y="2660514"/>
            <a:ext cx="39942" cy="234308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BAF49DA-E8C1-4960-AC55-DA6375BA12C4}"/>
              </a:ext>
            </a:extLst>
          </p:cNvPr>
          <p:cNvGrpSpPr/>
          <p:nvPr/>
        </p:nvGrpSpPr>
        <p:grpSpPr>
          <a:xfrm>
            <a:off x="8032329" y="3635443"/>
            <a:ext cx="2024195" cy="523218"/>
            <a:chOff x="467544" y="1193922"/>
            <a:chExt cx="1008112" cy="523218"/>
          </a:xfrm>
        </p:grpSpPr>
        <p:sp>
          <p:nvSpPr>
            <p:cNvPr id="27" name="圓角矩形 40">
              <a:extLst>
                <a:ext uri="{FF2B5EF4-FFF2-40B4-BE49-F238E27FC236}">
                  <a16:creationId xmlns:a16="http://schemas.microsoft.com/office/drawing/2014/main" id="{12D22346-8005-41AE-890E-2ECF42CABFDD}"/>
                </a:ext>
              </a:extLst>
            </p:cNvPr>
            <p:cNvSpPr/>
            <p:nvPr/>
          </p:nvSpPr>
          <p:spPr>
            <a:xfrm>
              <a:off x="467544" y="1244470"/>
              <a:ext cx="1008112" cy="4086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 cap="flat">
              <a:solidFill>
                <a:srgbClr val="00B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defTabSz="914400" hangingPunct="0"/>
              <a:endParaRPr lang="zh-HK" altLang="en-US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46E4F89-4486-4BBA-99FD-C97C07AAD600}"/>
                </a:ext>
              </a:extLst>
            </p:cNvPr>
            <p:cNvSpPr txBox="1"/>
            <p:nvPr/>
          </p:nvSpPr>
          <p:spPr>
            <a:xfrm>
              <a:off x="625581" y="1193922"/>
              <a:ext cx="69203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zh-HK" altLang="en-US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  <a:sym typeface="Calibri"/>
                </a:rPr>
                <a:t>會繁殖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501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910B-36AE-4E57-851F-D58FAECF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一起判斷這些東西是生物還是非生物。</a:t>
            </a:r>
            <a:br>
              <a:rPr lang="en-HK" altLang="zh-TW" dirty="0"/>
            </a:br>
            <a:r>
              <a:rPr lang="en-HK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它</a:t>
            </a:r>
            <a:r>
              <a:rPr lang="en-HK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牠有的物徵</a:t>
            </a:r>
            <a:r>
              <a:rPr lang="zh-TW" altLang="en-US" dirty="0"/>
              <a:t>。</a:t>
            </a:r>
            <a:endParaRPr lang="en-HK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6EA29-AAF7-40C7-BDCD-AC1B76A1A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6" t="16881" r="51079" b="4831"/>
          <a:stretch/>
        </p:blipFill>
        <p:spPr>
          <a:xfrm>
            <a:off x="889233" y="1489045"/>
            <a:ext cx="4320330" cy="53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3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21FD-AEB0-4B56-89EC-7AE08B04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一起判斷這些東西是生物還是非生物。</a:t>
            </a:r>
            <a:br>
              <a:rPr lang="en-HK" altLang="zh-TW" dirty="0"/>
            </a:br>
            <a:r>
              <a:rPr lang="en-HK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它</a:t>
            </a:r>
            <a:r>
              <a:rPr lang="en-HK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牠有的物徵</a:t>
            </a:r>
            <a:r>
              <a:rPr lang="zh-TW" altLang="en-US" dirty="0"/>
              <a:t>。</a:t>
            </a: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C877F-007F-4089-AC5F-D1900E51F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50" t="16392" r="13915" b="5320"/>
          <a:stretch/>
        </p:blipFill>
        <p:spPr>
          <a:xfrm>
            <a:off x="889233" y="1489045"/>
            <a:ext cx="4320330" cy="53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21FD-AEB0-4B56-89EC-7AE08B04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一起判斷這些東西是生物還是非生物。</a:t>
            </a:r>
            <a:br>
              <a:rPr lang="en-HK" altLang="zh-TW" dirty="0"/>
            </a:br>
            <a:r>
              <a:rPr lang="en-HK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它</a:t>
            </a:r>
            <a:r>
              <a:rPr lang="en-HK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牠有的物徵</a:t>
            </a:r>
            <a:r>
              <a:rPr lang="zh-TW" altLang="en-US" dirty="0"/>
              <a:t>。</a:t>
            </a:r>
            <a:endParaRPr lang="en-H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9919E-AD2F-4741-86E9-8DE194B34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7" t="14313" r="51078" b="8990"/>
          <a:stretch/>
        </p:blipFill>
        <p:spPr>
          <a:xfrm>
            <a:off x="964733" y="1570839"/>
            <a:ext cx="4328720" cy="52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70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21FD-AEB0-4B56-89EC-7AE08B04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一起判斷這些東西是生物還是非生物。</a:t>
            </a:r>
            <a:br>
              <a:rPr lang="en-HK" altLang="zh-TW" dirty="0"/>
            </a:br>
            <a:r>
              <a:rPr lang="en-HK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它</a:t>
            </a:r>
            <a:r>
              <a:rPr lang="en-HK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牠有的物徵</a:t>
            </a:r>
            <a:r>
              <a:rPr lang="zh-TW" altLang="en-US" dirty="0"/>
              <a:t>。</a:t>
            </a:r>
            <a:endParaRPr lang="en-H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9379D-77A5-4600-8F9D-DC50D01EF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10" t="14463" r="14185" b="8840"/>
          <a:stretch/>
        </p:blipFill>
        <p:spPr>
          <a:xfrm>
            <a:off x="964733" y="1570839"/>
            <a:ext cx="4328720" cy="52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26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0F59-4AC7-49BB-B968-EA48DAAA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學校大堂的魚缸內，</a:t>
            </a:r>
            <a:br>
              <a:rPr lang="en-HK" altLang="zh-TW" dirty="0"/>
            </a:br>
            <a:r>
              <a:rPr lang="zh-TW" altLang="en-US" dirty="0"/>
              <a:t>你找到有哪些生物及非生物嗎</a:t>
            </a:r>
            <a:r>
              <a:rPr lang="en-HK" altLang="zh-TW" dirty="0"/>
              <a:t>?</a:t>
            </a:r>
            <a:endParaRPr lang="en-HK" dirty="0"/>
          </a:p>
        </p:txBody>
      </p:sp>
      <p:pic>
        <p:nvPicPr>
          <p:cNvPr id="4" name="Online Media 3" title="省德魚樂無窮">
            <a:hlinkClick r:id="" action="ppaction://media"/>
            <a:extLst>
              <a:ext uri="{FF2B5EF4-FFF2-40B4-BE49-F238E27FC236}">
                <a16:creationId xmlns:a16="http://schemas.microsoft.com/office/drawing/2014/main" id="{7868C2E9-A220-49B2-BB60-36B7A501A1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3697" y="2266833"/>
            <a:ext cx="6904606" cy="39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084-188C-4FCB-9602-417858CF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請在常識練習簿內，畫出一種你看到的生物。</a:t>
            </a:r>
            <a:endParaRPr lang="en-HK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8B95FDB-58F1-4B9C-AB58-F2C39AD8A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51502"/>
              </p:ext>
            </p:extLst>
          </p:nvPr>
        </p:nvGraphicFramePr>
        <p:xfrm>
          <a:off x="3047066" y="1526795"/>
          <a:ext cx="5492930" cy="526024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9293">
                  <a:extLst>
                    <a:ext uri="{9D8B030D-6E8A-4147-A177-3AD203B41FA5}">
                      <a16:colId xmlns:a16="http://schemas.microsoft.com/office/drawing/2014/main" val="2851867846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720169799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752270277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3903710753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2405042846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1286312817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2494369386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2312271971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1193969776"/>
                    </a:ext>
                  </a:extLst>
                </a:gridCol>
                <a:gridCol w="549293">
                  <a:extLst>
                    <a:ext uri="{9D8B030D-6E8A-4147-A177-3AD203B41FA5}">
                      <a16:colId xmlns:a16="http://schemas.microsoft.com/office/drawing/2014/main" val="2908720432"/>
                    </a:ext>
                  </a:extLst>
                </a:gridCol>
              </a:tblGrid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二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6447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345253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畫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17615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出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39140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一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42960"/>
                  </a:ext>
                </a:extLst>
              </a:tr>
              <a:tr h="244504"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種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93617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你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43460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看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15927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到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49614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的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35125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生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92493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bg1"/>
                          </a:solidFill>
                        </a:rPr>
                        <a:t>物</a:t>
                      </a:r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9766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10404"/>
                  </a:ext>
                </a:extLst>
              </a:tr>
              <a:tr h="376499"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71140"/>
                  </a:ext>
                </a:extLst>
              </a:tr>
            </a:tbl>
          </a:graphicData>
        </a:graphic>
      </p:graphicFrame>
      <p:pic>
        <p:nvPicPr>
          <p:cNvPr id="4" name="WhatsApp Video 2022-02-16 at 9.51.29 AM">
            <a:hlinkClick r:id="" action="ppaction://media"/>
            <a:extLst>
              <a:ext uri="{FF2B5EF4-FFF2-40B4-BE49-F238E27FC236}">
                <a16:creationId xmlns:a16="http://schemas.microsoft.com/office/drawing/2014/main" id="{9C5645F7-A8CD-461B-A7DF-F39A2050C1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934" y="4403376"/>
            <a:ext cx="2400000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92141-1DF0-452A-A806-2F53A7D19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5" t="52722" r="42813" b="14618"/>
          <a:stretch/>
        </p:blipFill>
        <p:spPr>
          <a:xfrm>
            <a:off x="276835" y="4403376"/>
            <a:ext cx="2558643" cy="2239862"/>
          </a:xfrm>
          <a:prstGeom prst="rect">
            <a:avLst/>
          </a:prstGeom>
        </p:spPr>
      </p:pic>
      <p:pic>
        <p:nvPicPr>
          <p:cNvPr id="1026" name="Picture 2" descr="Can clownfish live in cold water?( 3 wonderful facts)">
            <a:extLst>
              <a:ext uri="{FF2B5EF4-FFF2-40B4-BE49-F238E27FC236}">
                <a16:creationId xmlns:a16="http://schemas.microsoft.com/office/drawing/2014/main" id="{895F3BC2-0173-4029-99C4-D312F3A0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82" y="23604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53FD8-CA3C-490A-93D4-170641879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8" y="2053206"/>
            <a:ext cx="2670495" cy="20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106EE-7B7D-433D-BC11-278EDD12C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441635"/>
          </a:xfrm>
        </p:spPr>
        <p:txBody>
          <a:bodyPr/>
          <a:lstStyle/>
          <a:p>
            <a:r>
              <a:rPr lang="zh-TW" altLang="en-US" dirty="0"/>
              <a:t>問問你</a:t>
            </a:r>
            <a:r>
              <a:rPr lang="en-HK" altLang="zh-TW" dirty="0"/>
              <a:t>?</a:t>
            </a:r>
            <a:br>
              <a:rPr lang="en-HK" altLang="zh-TW" dirty="0"/>
            </a:br>
            <a:r>
              <a:rPr lang="en-HK" altLang="zh-TW" dirty="0"/>
              <a:t>1. </a:t>
            </a:r>
            <a:r>
              <a:rPr lang="zh-TW" altLang="en-US" dirty="0"/>
              <a:t>經過這節課堂後，你對海洋保育課題有加深認識嗎</a:t>
            </a:r>
            <a:r>
              <a:rPr lang="en-HK" altLang="zh-TW" dirty="0"/>
              <a:t>?</a:t>
            </a:r>
            <a:br>
              <a:rPr lang="en-HK" altLang="zh-TW" dirty="0"/>
            </a:br>
            <a:r>
              <a:rPr lang="en-HK" altLang="zh-TW" dirty="0"/>
              <a:t>2.</a:t>
            </a:r>
            <a:r>
              <a:rPr lang="zh-TW" altLang="en-US" dirty="0"/>
              <a:t>你有沒有興趣學習更多有關海洋保育的知識</a:t>
            </a:r>
            <a:r>
              <a:rPr lang="en-HK" altLang="zh-TW" dirty="0"/>
              <a:t>?</a:t>
            </a:r>
            <a:endParaRPr lang="en-HK" dirty="0"/>
          </a:p>
        </p:txBody>
      </p:sp>
      <p:pic>
        <p:nvPicPr>
          <p:cNvPr id="1026" name="Picture 2" descr="Thinking Emoji GIFs - Get the best GIF on GIPHY">
            <a:extLst>
              <a:ext uri="{FF2B5EF4-FFF2-40B4-BE49-F238E27FC236}">
                <a16:creationId xmlns:a16="http://schemas.microsoft.com/office/drawing/2014/main" id="{6DFAFE3A-2D98-477A-ADDD-9121E61B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04" y="4969909"/>
            <a:ext cx="1888091" cy="18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704A-FE2D-4AA4-B52A-E74A26A4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858249"/>
            <a:ext cx="10571998" cy="970450"/>
          </a:xfrm>
        </p:spPr>
        <p:txBody>
          <a:bodyPr/>
          <a:lstStyle/>
          <a:p>
            <a:r>
              <a:rPr lang="zh-TW" altLang="en-US" sz="5400" dirty="0"/>
              <a:t>甚麼是生物</a:t>
            </a:r>
            <a:r>
              <a:rPr lang="en-HK" altLang="zh-TW" sz="5400" dirty="0"/>
              <a:t>?</a:t>
            </a:r>
            <a:br>
              <a:rPr lang="en-HK" altLang="zh-TW" sz="5400" dirty="0"/>
            </a:br>
            <a:r>
              <a:rPr lang="en-HK" altLang="zh-TW" sz="3200" dirty="0">
                <a:hlinkClick r:id="rId3"/>
              </a:rPr>
              <a:t>https://www.youtube.com/watch?v=AUcOPIWZDF8&amp;feature=emb_imp_woyt</a:t>
            </a:r>
            <a:endParaRPr lang="en-HK" sz="5400" dirty="0"/>
          </a:p>
        </p:txBody>
      </p:sp>
      <p:pic>
        <p:nvPicPr>
          <p:cNvPr id="4" name="Online Media 3" title="5分鐘學識~點用七大特徵去判斷有無生命？ | 速食堂 QuickSci | 香港人嘅科學頻道">
            <a:hlinkClick r:id="" action="ppaction://media"/>
            <a:extLst>
              <a:ext uri="{FF2B5EF4-FFF2-40B4-BE49-F238E27FC236}">
                <a16:creationId xmlns:a16="http://schemas.microsoft.com/office/drawing/2014/main" id="{41F9BF46-807C-4ED7-8104-AFC14E9D8E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78138" y="2222500"/>
            <a:ext cx="643731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2"/>
          <a:stretch/>
        </p:blipFill>
        <p:spPr bwMode="auto">
          <a:xfrm flipH="1">
            <a:off x="4655840" y="3566152"/>
            <a:ext cx="3240360" cy="32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4">
            <a:extLst>
              <a:ext uri="{FF2B5EF4-FFF2-40B4-BE49-F238E27FC236}">
                <a16:creationId xmlns:a16="http://schemas.microsoft.com/office/drawing/2014/main" id="{FE7BD70D-DA27-451C-8FAE-60CA9C88C2A1}"/>
              </a:ext>
            </a:extLst>
          </p:cNvPr>
          <p:cNvSpPr/>
          <p:nvPr/>
        </p:nvSpPr>
        <p:spPr>
          <a:xfrm>
            <a:off x="2135560" y="1664619"/>
            <a:ext cx="7560840" cy="1628055"/>
          </a:xfrm>
          <a:prstGeom prst="wedgeRoundRectCallout">
            <a:avLst>
              <a:gd name="adj1" fmla="val -4889"/>
              <a:gd name="adj2" fmla="val 73251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生物有哪些相似的特徵？</a:t>
            </a:r>
            <a:endParaRPr lang="zh-HK" altLang="en-US" sz="4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2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A18815A-2291-4538-9AB8-94FFC8F4C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48" y="5301208"/>
            <a:ext cx="1449009" cy="11967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654D1B4-E8B6-490F-B8A8-D73B4E1D6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151003"/>
            <a:ext cx="1975522" cy="23004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24941" y="2232068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240016" y="3324014"/>
            <a:ext cx="3888432" cy="2203988"/>
          </a:xfrm>
          <a:prstGeom prst="roundRect">
            <a:avLst/>
          </a:prstGeom>
          <a:solidFill>
            <a:srgbClr val="FFFFD1"/>
          </a:solidFill>
          <a:ln w="254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72000" rIns="180000" bIns="72000" numCol="1" spcCol="38100" rtlCol="0" anchor="ctr">
            <a:spAutoFit/>
          </a:bodyPr>
          <a:lstStyle/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小雞長大後會變成       。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78241" y="4720499"/>
            <a:ext cx="792088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50249" y="4551222"/>
            <a:ext cx="648072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雞</a:t>
            </a:r>
            <a:endParaRPr lang="zh-HK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5" name="流程圖: 結束點 14"/>
          <p:cNvSpPr/>
          <p:nvPr/>
        </p:nvSpPr>
        <p:spPr>
          <a:xfrm>
            <a:off x="2878083" y="2924944"/>
            <a:ext cx="1810974" cy="64807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zh-HK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27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93670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240016" y="3324014"/>
            <a:ext cx="3888432" cy="2203988"/>
          </a:xfrm>
          <a:prstGeom prst="roundRect">
            <a:avLst/>
          </a:prstGeom>
          <a:solidFill>
            <a:srgbClr val="FFFFD1"/>
          </a:solidFill>
          <a:ln w="254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72000" rIns="180000" bIns="72000" numCol="1" spcCol="38100" rtlCol="0" anchor="ctr">
            <a:spAutoFit/>
          </a:bodyPr>
          <a:lstStyle/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小樹苗長大後會變成        。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50" y="4868170"/>
            <a:ext cx="2918322" cy="19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3"/>
          <a:stretch/>
        </p:blipFill>
        <p:spPr bwMode="auto">
          <a:xfrm>
            <a:off x="3826752" y="3820794"/>
            <a:ext cx="2197240" cy="210962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8207821" y="4723525"/>
            <a:ext cx="792088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9829" y="4585097"/>
            <a:ext cx="648072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樹</a:t>
            </a:r>
            <a:endParaRPr lang="zh-HK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4" name="流程圖: 結束點 13"/>
          <p:cNvSpPr/>
          <p:nvPr/>
        </p:nvSpPr>
        <p:spPr>
          <a:xfrm>
            <a:off x="2890634" y="2924944"/>
            <a:ext cx="1810974" cy="64807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B05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</a:t>
            </a:r>
            <a:endParaRPr lang="zh-HK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69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>
            <a:off x="5735960" y="4431465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85281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8" name="流程圖: 結束點 7"/>
          <p:cNvSpPr/>
          <p:nvPr/>
        </p:nvSpPr>
        <p:spPr>
          <a:xfrm>
            <a:off x="2878083" y="2996952"/>
            <a:ext cx="2160000" cy="108000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zh-HK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結束點 10"/>
          <p:cNvSpPr/>
          <p:nvPr/>
        </p:nvSpPr>
        <p:spPr>
          <a:xfrm>
            <a:off x="2878083" y="4797272"/>
            <a:ext cx="2160000" cy="1080000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B05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</a:t>
            </a:r>
            <a:endParaRPr lang="zh-HK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流程圖: 顯示 2"/>
          <p:cNvSpPr/>
          <p:nvPr/>
        </p:nvSpPr>
        <p:spPr>
          <a:xfrm>
            <a:off x="6312024" y="3812850"/>
            <a:ext cx="3679180" cy="1200327"/>
          </a:xfrm>
          <a:prstGeom prst="flowChartDisplay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特徵一：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algn="ctr" defTabSz="914400" hangingPunct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會生長</a:t>
            </a:r>
            <a:endParaRPr lang="zh-HK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cxnSp>
        <p:nvCxnSpPr>
          <p:cNvPr id="12" name="直線接點 11"/>
          <p:cNvCxnSpPr>
            <a:stCxn id="8" idx="3"/>
          </p:cNvCxnSpPr>
          <p:nvPr/>
        </p:nvCxnSpPr>
        <p:spPr>
          <a:xfrm>
            <a:off x="5038084" y="3536952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038084" y="5337272"/>
            <a:ext cx="697877" cy="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5735960" y="3536952"/>
            <a:ext cx="0" cy="180032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6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18169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240016" y="3324014"/>
            <a:ext cx="3888432" cy="2203988"/>
          </a:xfrm>
          <a:prstGeom prst="roundRect">
            <a:avLst/>
          </a:prstGeom>
          <a:solidFill>
            <a:srgbClr val="FFFFD1"/>
          </a:solidFill>
          <a:ln w="254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72000" rIns="180000" bIns="72000" numCol="1" spcCol="38100" rtlCol="0" anchor="ctr">
            <a:spAutoFit/>
          </a:bodyPr>
          <a:lstStyle/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需要               來攝取營養。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02016" y="3784395"/>
            <a:ext cx="2166392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56152" y="3615118"/>
            <a:ext cx="1658120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吃東西</a:t>
            </a:r>
            <a:endParaRPr lang="zh-HK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15" name="流程圖: 結束點 14"/>
          <p:cNvSpPr/>
          <p:nvPr/>
        </p:nvSpPr>
        <p:spPr>
          <a:xfrm>
            <a:off x="2878083" y="2924944"/>
            <a:ext cx="1810974" cy="64807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FFC00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zh-HK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58" y="4005064"/>
            <a:ext cx="40983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4">
            <a:extLst>
              <a:ext uri="{FF2B5EF4-FFF2-40B4-BE49-F238E27FC236}">
                <a16:creationId xmlns:a16="http://schemas.microsoft.com/office/drawing/2014/main" id="{836375CD-0C0D-4C4D-86D4-FAF6F6B12F28}"/>
              </a:ext>
            </a:extLst>
          </p:cNvPr>
          <p:cNvSpPr/>
          <p:nvPr/>
        </p:nvSpPr>
        <p:spPr>
          <a:xfrm>
            <a:off x="1703512" y="671767"/>
            <a:ext cx="7632848" cy="1525899"/>
          </a:xfrm>
          <a:prstGeom prst="wedgeRoundRectCallout">
            <a:avLst>
              <a:gd name="adj1" fmla="val -17550"/>
              <a:gd name="adj2" fmla="val 25383"/>
              <a:gd name="adj3" fmla="val 16667"/>
            </a:avLst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生物有哪些相似的特徵？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509" y="2118169"/>
            <a:ext cx="3888432" cy="646329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Wingdings"/>
              </a:rPr>
              <a:t></a:t>
            </a:r>
            <a:r>
              <a:rPr lang="zh-TW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相似的特徵</a:t>
            </a:r>
            <a:endParaRPr lang="zh-HK" altLang="en-US" sz="3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240016" y="3326209"/>
            <a:ext cx="4248472" cy="3225544"/>
          </a:xfrm>
          <a:prstGeom prst="roundRect">
            <a:avLst/>
          </a:prstGeom>
          <a:solidFill>
            <a:srgbClr val="FFFFD1"/>
          </a:solidFill>
          <a:ln w="25400" cap="flat">
            <a:solidFill>
              <a:schemeClr val="accent3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72000" rIns="180000" bIns="72000" numCol="1" spcCol="38100" rtlCol="0" anchor="ctr">
            <a:spAutoFit/>
          </a:bodyPr>
          <a:lstStyle/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我們可以提供                  </a:t>
            </a: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  <a:p>
            <a:pPr defTabSz="914400" hangingPunct="0">
              <a:lnSpc>
                <a:spcPct val="150000"/>
              </a:lnSpc>
            </a:pP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                   ，給它們營養。</a:t>
            </a:r>
            <a:endParaRPr lang="zh-HK" altLang="en-US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72064" y="4761075"/>
            <a:ext cx="2166392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400" hangingPunct="0"/>
            <a:endParaRPr lang="zh-HK" alt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76120" y="4591798"/>
            <a:ext cx="1408200" cy="707884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肥料</a:t>
            </a:r>
            <a:endParaRPr lang="zh-HK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  <p:sp>
        <p:nvSpPr>
          <p:cNvPr id="9" name="流程圖: 結束點 8"/>
          <p:cNvSpPr/>
          <p:nvPr/>
        </p:nvSpPr>
        <p:spPr>
          <a:xfrm>
            <a:off x="2887461" y="2924944"/>
            <a:ext cx="1810974" cy="64807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B050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</a:t>
            </a:r>
            <a:endParaRPr lang="zh-HK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17" y="3969060"/>
            <a:ext cx="42553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3369936" y="4545124"/>
            <a:ext cx="36004" cy="72008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矩形 12"/>
          <p:cNvSpPr/>
          <p:nvPr/>
        </p:nvSpPr>
        <p:spPr>
          <a:xfrm>
            <a:off x="3009896" y="4185084"/>
            <a:ext cx="792088" cy="40010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0" hangingPunct="0"/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Calibri"/>
              </a:rPr>
              <a:t>肥料</a:t>
            </a:r>
            <a:endParaRPr lang="zh-HK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6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393</TotalTime>
  <Words>839</Words>
  <Application>Microsoft Office PowerPoint</Application>
  <PresentationFormat>Widescreen</PresentationFormat>
  <Paragraphs>133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DFKai-SB</vt:lpstr>
      <vt:lpstr>微軟正黑體</vt:lpstr>
      <vt:lpstr>Arial</vt:lpstr>
      <vt:lpstr>Century Gothic</vt:lpstr>
      <vt:lpstr>Wingdings</vt:lpstr>
      <vt:lpstr>Wingdings 2</vt:lpstr>
      <vt:lpstr>Quotable</vt:lpstr>
      <vt:lpstr>生物?非生物?</vt:lpstr>
      <vt:lpstr>甚麼是生物?</vt:lpstr>
      <vt:lpstr>甚麼是生物? https://www.youtube.com/watch?v=AUcOPIWZDF8&amp;feature=emb_imp_woyt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一起判斷這些東西是生物還是非生物。 ✓它/牠有的物徵。</vt:lpstr>
      <vt:lpstr>一起判斷這些東西是生物還是非生物。 ✓它/牠有的物徵。</vt:lpstr>
      <vt:lpstr>一起判斷這些東西是生物還是非生物。 ✓它/牠有的物徵。</vt:lpstr>
      <vt:lpstr>一起判斷這些東西是生物還是非生物。 ✓它/牠有的物徵。</vt:lpstr>
      <vt:lpstr>學校大堂的魚缸內， 你找到有哪些生物及非生物嗎?</vt:lpstr>
      <vt:lpstr>請在常識練習簿內，畫出一種你看到的生物。</vt:lpstr>
      <vt:lpstr>問問你? 1. 經過這節課堂後，你對海洋保育課題有加深認識嗎? 2.你有沒有興趣學習更多有關海洋保育的知識?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生物?非生物?</dc:title>
  <dc:creator>KAYI HO</dc:creator>
  <cp:lastModifiedBy>KAYI HO</cp:lastModifiedBy>
  <cp:revision>10</cp:revision>
  <dcterms:created xsi:type="dcterms:W3CDTF">2022-01-27T03:44:01Z</dcterms:created>
  <dcterms:modified xsi:type="dcterms:W3CDTF">2022-02-16T04:32:41Z</dcterms:modified>
</cp:coreProperties>
</file>